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25.xml" ContentType="application/vnd.openxmlformats-officedocument.theme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theme/theme2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7.xml" ContentType="application/vnd.openxmlformats-officedocument.theme+xml"/>
  <Override PartName="/ppt/theme/theme2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  <p:sldMasterId id="2147483659" r:id="rId2"/>
    <p:sldMasterId id="2147483660" r:id="rId3"/>
    <p:sldMasterId id="2147483661" r:id="rId4"/>
    <p:sldMasterId id="2147483662" r:id="rId5"/>
    <p:sldMasterId id="2147483663" r:id="rId6"/>
    <p:sldMasterId id="2147483664" r:id="rId7"/>
    <p:sldMasterId id="2147483665" r:id="rId8"/>
    <p:sldMasterId id="2147483666" r:id="rId9"/>
    <p:sldMasterId id="2147483667" r:id="rId10"/>
    <p:sldMasterId id="2147483668" r:id="rId11"/>
    <p:sldMasterId id="2147483669" r:id="rId12"/>
    <p:sldMasterId id="2147483670" r:id="rId13"/>
    <p:sldMasterId id="2147483671" r:id="rId14"/>
    <p:sldMasterId id="2147483672" r:id="rId15"/>
    <p:sldMasterId id="2147483673" r:id="rId16"/>
    <p:sldMasterId id="2147483674" r:id="rId17"/>
    <p:sldMasterId id="2147483675" r:id="rId18"/>
    <p:sldMasterId id="2147483676" r:id="rId19"/>
    <p:sldMasterId id="2147483677" r:id="rId20"/>
    <p:sldMasterId id="2147483678" r:id="rId21"/>
    <p:sldMasterId id="2147483679" r:id="rId22"/>
    <p:sldMasterId id="2147483680" r:id="rId23"/>
    <p:sldMasterId id="2147483681" r:id="rId24"/>
    <p:sldMasterId id="2147483682" r:id="rId25"/>
    <p:sldMasterId id="2147484206" r:id="rId26"/>
  </p:sldMasterIdLst>
  <p:notesMasterIdLst>
    <p:notesMasterId r:id="rId74"/>
  </p:notesMasterIdLst>
  <p:handoutMasterIdLst>
    <p:handoutMasterId r:id="rId75"/>
  </p:handoutMasterIdLst>
  <p:sldIdLst>
    <p:sldId id="256" r:id="rId27"/>
    <p:sldId id="375" r:id="rId28"/>
    <p:sldId id="301" r:id="rId29"/>
    <p:sldId id="354" r:id="rId30"/>
    <p:sldId id="373" r:id="rId31"/>
    <p:sldId id="355" r:id="rId32"/>
    <p:sldId id="356" r:id="rId33"/>
    <p:sldId id="257" r:id="rId34"/>
    <p:sldId id="300" r:id="rId35"/>
    <p:sldId id="259" r:id="rId36"/>
    <p:sldId id="260" r:id="rId37"/>
    <p:sldId id="261" r:id="rId38"/>
    <p:sldId id="262" r:id="rId39"/>
    <p:sldId id="263" r:id="rId40"/>
    <p:sldId id="357" r:id="rId41"/>
    <p:sldId id="264" r:id="rId42"/>
    <p:sldId id="265" r:id="rId43"/>
    <p:sldId id="358" r:id="rId44"/>
    <p:sldId id="267" r:id="rId45"/>
    <p:sldId id="268" r:id="rId46"/>
    <p:sldId id="269" r:id="rId47"/>
    <p:sldId id="359" r:id="rId48"/>
    <p:sldId id="271" r:id="rId49"/>
    <p:sldId id="272" r:id="rId50"/>
    <p:sldId id="275" r:id="rId51"/>
    <p:sldId id="277" r:id="rId52"/>
    <p:sldId id="366" r:id="rId53"/>
    <p:sldId id="279" r:id="rId54"/>
    <p:sldId id="365" r:id="rId55"/>
    <p:sldId id="280" r:id="rId56"/>
    <p:sldId id="281" r:id="rId57"/>
    <p:sldId id="282" r:id="rId58"/>
    <p:sldId id="369" r:id="rId59"/>
    <p:sldId id="283" r:id="rId60"/>
    <p:sldId id="342" r:id="rId61"/>
    <p:sldId id="341" r:id="rId62"/>
    <p:sldId id="284" r:id="rId63"/>
    <p:sldId id="286" r:id="rId64"/>
    <p:sldId id="343" r:id="rId65"/>
    <p:sldId id="287" r:id="rId66"/>
    <p:sldId id="344" r:id="rId67"/>
    <p:sldId id="290" r:id="rId68"/>
    <p:sldId id="368" r:id="rId69"/>
    <p:sldId id="370" r:id="rId70"/>
    <p:sldId id="371" r:id="rId71"/>
    <p:sldId id="376" r:id="rId72"/>
    <p:sldId id="374" r:id="rId73"/>
  </p:sldIdLst>
  <p:sldSz cx="9144000" cy="5715000" type="screen16x1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FFFEFF"/>
        </a:solidFill>
        <a:latin typeface="Times" charset="0"/>
        <a:ea typeface="ヒラギノ明朝 ProN W3" charset="-128"/>
        <a:cs typeface="ヒラギノ明朝 ProN W3" charset="-128"/>
        <a:sym typeface="Times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FFFEFF"/>
        </a:solidFill>
        <a:latin typeface="Times" charset="0"/>
        <a:ea typeface="ヒラギノ明朝 ProN W3" charset="-128"/>
        <a:cs typeface="ヒラギノ明朝 ProN W3" charset="-128"/>
        <a:sym typeface="Times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FFFEFF"/>
        </a:solidFill>
        <a:latin typeface="Times" charset="0"/>
        <a:ea typeface="ヒラギノ明朝 ProN W3" charset="-128"/>
        <a:cs typeface="ヒラギノ明朝 ProN W3" charset="-128"/>
        <a:sym typeface="Times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FFFEFF"/>
        </a:solidFill>
        <a:latin typeface="Times" charset="0"/>
        <a:ea typeface="ヒラギノ明朝 ProN W3" charset="-128"/>
        <a:cs typeface="ヒラギノ明朝 ProN W3" charset="-128"/>
        <a:sym typeface="Times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FFFEFF"/>
        </a:solidFill>
        <a:latin typeface="Times" charset="0"/>
        <a:ea typeface="ヒラギノ明朝 ProN W3" charset="-128"/>
        <a:cs typeface="ヒラギノ明朝 ProN W3" charset="-128"/>
        <a:sym typeface="Times" charset="0"/>
      </a:defRPr>
    </a:lvl5pPr>
    <a:lvl6pPr marL="2286000" algn="l" defTabSz="457200" rtl="0" eaLnBrk="1" latinLnBrk="0" hangingPunct="1">
      <a:defRPr sz="2400" kern="1200">
        <a:solidFill>
          <a:srgbClr val="FFFEFF"/>
        </a:solidFill>
        <a:latin typeface="Times" charset="0"/>
        <a:ea typeface="ヒラギノ明朝 ProN W3" charset="-128"/>
        <a:cs typeface="ヒラギノ明朝 ProN W3" charset="-128"/>
        <a:sym typeface="Times" charset="0"/>
      </a:defRPr>
    </a:lvl6pPr>
    <a:lvl7pPr marL="2743200" algn="l" defTabSz="457200" rtl="0" eaLnBrk="1" latinLnBrk="0" hangingPunct="1">
      <a:defRPr sz="2400" kern="1200">
        <a:solidFill>
          <a:srgbClr val="FFFEFF"/>
        </a:solidFill>
        <a:latin typeface="Times" charset="0"/>
        <a:ea typeface="ヒラギノ明朝 ProN W3" charset="-128"/>
        <a:cs typeface="ヒラギノ明朝 ProN W3" charset="-128"/>
        <a:sym typeface="Times" charset="0"/>
      </a:defRPr>
    </a:lvl7pPr>
    <a:lvl8pPr marL="3200400" algn="l" defTabSz="457200" rtl="0" eaLnBrk="1" latinLnBrk="0" hangingPunct="1">
      <a:defRPr sz="2400" kern="1200">
        <a:solidFill>
          <a:srgbClr val="FFFEFF"/>
        </a:solidFill>
        <a:latin typeface="Times" charset="0"/>
        <a:ea typeface="ヒラギノ明朝 ProN W3" charset="-128"/>
        <a:cs typeface="ヒラギノ明朝 ProN W3" charset="-128"/>
        <a:sym typeface="Times" charset="0"/>
      </a:defRPr>
    </a:lvl8pPr>
    <a:lvl9pPr marL="3657600" algn="l" defTabSz="457200" rtl="0" eaLnBrk="1" latinLnBrk="0" hangingPunct="1">
      <a:defRPr sz="2400" kern="1200">
        <a:solidFill>
          <a:srgbClr val="FFFEFF"/>
        </a:solidFill>
        <a:latin typeface="Times" charset="0"/>
        <a:ea typeface="ヒラギノ明朝 ProN W3" charset="-128"/>
        <a:cs typeface="ヒラギノ明朝 ProN W3" charset="-128"/>
        <a:sym typeface="Time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scaleToFitPaper="1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7" d="100"/>
          <a:sy n="157" d="100"/>
        </p:scale>
        <p:origin x="-96" y="-95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34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4" Type="http://schemas.openxmlformats.org/officeDocument/2006/relationships/slideMaster" Target="slideMasters/slideMaster14.xml"/><Relationship Id="rId15" Type="http://schemas.openxmlformats.org/officeDocument/2006/relationships/slideMaster" Target="slideMasters/slideMaster15.xml"/><Relationship Id="rId16" Type="http://schemas.openxmlformats.org/officeDocument/2006/relationships/slideMaster" Target="slideMasters/slideMaster16.xml"/><Relationship Id="rId17" Type="http://schemas.openxmlformats.org/officeDocument/2006/relationships/slideMaster" Target="slideMasters/slideMaster17.xml"/><Relationship Id="rId18" Type="http://schemas.openxmlformats.org/officeDocument/2006/relationships/slideMaster" Target="slideMasters/slideMaster18.xml"/><Relationship Id="rId19" Type="http://schemas.openxmlformats.org/officeDocument/2006/relationships/slideMaster" Target="slideMasters/slideMaster19.xml"/><Relationship Id="rId63" Type="http://schemas.openxmlformats.org/officeDocument/2006/relationships/slide" Target="slides/slide37.xml"/><Relationship Id="rId64" Type="http://schemas.openxmlformats.org/officeDocument/2006/relationships/slide" Target="slides/slide38.xml"/><Relationship Id="rId65" Type="http://schemas.openxmlformats.org/officeDocument/2006/relationships/slide" Target="slides/slide39.xml"/><Relationship Id="rId66" Type="http://schemas.openxmlformats.org/officeDocument/2006/relationships/slide" Target="slides/slide40.xml"/><Relationship Id="rId67" Type="http://schemas.openxmlformats.org/officeDocument/2006/relationships/slide" Target="slides/slide41.xml"/><Relationship Id="rId68" Type="http://schemas.openxmlformats.org/officeDocument/2006/relationships/slide" Target="slides/slide42.xml"/><Relationship Id="rId69" Type="http://schemas.openxmlformats.org/officeDocument/2006/relationships/slide" Target="slides/slide43.xml"/><Relationship Id="rId50" Type="http://schemas.openxmlformats.org/officeDocument/2006/relationships/slide" Target="slides/slide24.xml"/><Relationship Id="rId51" Type="http://schemas.openxmlformats.org/officeDocument/2006/relationships/slide" Target="slides/slide25.xml"/><Relationship Id="rId52" Type="http://schemas.openxmlformats.org/officeDocument/2006/relationships/slide" Target="slides/slide26.xml"/><Relationship Id="rId53" Type="http://schemas.openxmlformats.org/officeDocument/2006/relationships/slide" Target="slides/slide27.xml"/><Relationship Id="rId54" Type="http://schemas.openxmlformats.org/officeDocument/2006/relationships/slide" Target="slides/slide28.xml"/><Relationship Id="rId55" Type="http://schemas.openxmlformats.org/officeDocument/2006/relationships/slide" Target="slides/slide29.xml"/><Relationship Id="rId56" Type="http://schemas.openxmlformats.org/officeDocument/2006/relationships/slide" Target="slides/slide30.xml"/><Relationship Id="rId57" Type="http://schemas.openxmlformats.org/officeDocument/2006/relationships/slide" Target="slides/slide31.xml"/><Relationship Id="rId58" Type="http://schemas.openxmlformats.org/officeDocument/2006/relationships/slide" Target="slides/slide32.xml"/><Relationship Id="rId59" Type="http://schemas.openxmlformats.org/officeDocument/2006/relationships/slide" Target="slides/slide33.xml"/><Relationship Id="rId40" Type="http://schemas.openxmlformats.org/officeDocument/2006/relationships/slide" Target="slides/slide14.xml"/><Relationship Id="rId41" Type="http://schemas.openxmlformats.org/officeDocument/2006/relationships/slide" Target="slides/slide15.xml"/><Relationship Id="rId42" Type="http://schemas.openxmlformats.org/officeDocument/2006/relationships/slide" Target="slides/slide16.xml"/><Relationship Id="rId43" Type="http://schemas.openxmlformats.org/officeDocument/2006/relationships/slide" Target="slides/slide17.xml"/><Relationship Id="rId44" Type="http://schemas.openxmlformats.org/officeDocument/2006/relationships/slide" Target="slides/slide18.xml"/><Relationship Id="rId45" Type="http://schemas.openxmlformats.org/officeDocument/2006/relationships/slide" Target="slides/slide19.xml"/><Relationship Id="rId46" Type="http://schemas.openxmlformats.org/officeDocument/2006/relationships/slide" Target="slides/slide20.xml"/><Relationship Id="rId47" Type="http://schemas.openxmlformats.org/officeDocument/2006/relationships/slide" Target="slides/slide21.xml"/><Relationship Id="rId48" Type="http://schemas.openxmlformats.org/officeDocument/2006/relationships/slide" Target="slides/slide22.xml"/><Relationship Id="rId4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4.xml"/><Relationship Id="rId31" Type="http://schemas.openxmlformats.org/officeDocument/2006/relationships/slide" Target="slides/slide5.xml"/><Relationship Id="rId32" Type="http://schemas.openxmlformats.org/officeDocument/2006/relationships/slide" Target="slides/slide6.xml"/><Relationship Id="rId33" Type="http://schemas.openxmlformats.org/officeDocument/2006/relationships/slide" Target="slides/slide7.xml"/><Relationship Id="rId34" Type="http://schemas.openxmlformats.org/officeDocument/2006/relationships/slide" Target="slides/slide8.xml"/><Relationship Id="rId35" Type="http://schemas.openxmlformats.org/officeDocument/2006/relationships/slide" Target="slides/slide9.xml"/><Relationship Id="rId36" Type="http://schemas.openxmlformats.org/officeDocument/2006/relationships/slide" Target="slides/slide10.xml"/><Relationship Id="rId37" Type="http://schemas.openxmlformats.org/officeDocument/2006/relationships/slide" Target="slides/slide11.xml"/><Relationship Id="rId38" Type="http://schemas.openxmlformats.org/officeDocument/2006/relationships/slide" Target="slides/slide12.xml"/><Relationship Id="rId39" Type="http://schemas.openxmlformats.org/officeDocument/2006/relationships/slide" Target="slides/slide13.xml"/><Relationship Id="rId80" Type="http://schemas.openxmlformats.org/officeDocument/2006/relationships/tableStyles" Target="tableStyles.xml"/><Relationship Id="rId70" Type="http://schemas.openxmlformats.org/officeDocument/2006/relationships/slide" Target="slides/slide44.xml"/><Relationship Id="rId71" Type="http://schemas.openxmlformats.org/officeDocument/2006/relationships/slide" Target="slides/slide45.xml"/><Relationship Id="rId72" Type="http://schemas.openxmlformats.org/officeDocument/2006/relationships/slide" Target="slides/slide46.xml"/><Relationship Id="rId20" Type="http://schemas.openxmlformats.org/officeDocument/2006/relationships/slideMaster" Target="slideMasters/slideMaster20.xml"/><Relationship Id="rId21" Type="http://schemas.openxmlformats.org/officeDocument/2006/relationships/slideMaster" Target="slideMasters/slideMaster21.xml"/><Relationship Id="rId22" Type="http://schemas.openxmlformats.org/officeDocument/2006/relationships/slideMaster" Target="slideMasters/slideMaster22.xml"/><Relationship Id="rId23" Type="http://schemas.openxmlformats.org/officeDocument/2006/relationships/slideMaster" Target="slideMasters/slideMaster23.xml"/><Relationship Id="rId24" Type="http://schemas.openxmlformats.org/officeDocument/2006/relationships/slideMaster" Target="slideMasters/slideMaster24.xml"/><Relationship Id="rId25" Type="http://schemas.openxmlformats.org/officeDocument/2006/relationships/slideMaster" Target="slideMasters/slideMaster25.xml"/><Relationship Id="rId26" Type="http://schemas.openxmlformats.org/officeDocument/2006/relationships/slideMaster" Target="slideMasters/slideMaster26.xml"/><Relationship Id="rId27" Type="http://schemas.openxmlformats.org/officeDocument/2006/relationships/slide" Target="slides/slide1.xml"/><Relationship Id="rId28" Type="http://schemas.openxmlformats.org/officeDocument/2006/relationships/slide" Target="slides/slide2.xml"/><Relationship Id="rId29" Type="http://schemas.openxmlformats.org/officeDocument/2006/relationships/slide" Target="slides/slide3.xml"/><Relationship Id="rId73" Type="http://schemas.openxmlformats.org/officeDocument/2006/relationships/slide" Target="slides/slide47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34.xml"/><Relationship Id="rId61" Type="http://schemas.openxmlformats.org/officeDocument/2006/relationships/slide" Target="slides/slide35.xml"/><Relationship Id="rId62" Type="http://schemas.openxmlformats.org/officeDocument/2006/relationships/slide" Target="slides/slide36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Master" Target="slideMasters/slideMaster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E7D8D-CD62-BA46-B495-C0351AA1BDE1}" type="datetimeFigureOut">
              <a:rPr lang="en-US" smtClean="0"/>
              <a:t>26/10/22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6C3F63-C61F-124F-B400-896BCBF19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60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AE39421-2FB9-BC41-B8FA-C6FECA40773A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68613437-DEB4-BA4D-93AE-97200035FB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84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167"/>
            <a:ext cx="2057400" cy="4956969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67"/>
            <a:ext cx="6019800" cy="495696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6" y="148167"/>
            <a:ext cx="2155825" cy="52175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148167"/>
            <a:ext cx="6315075" cy="52175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6" y="148167"/>
            <a:ext cx="2155825" cy="52175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148167"/>
            <a:ext cx="6315075" cy="52175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703917"/>
            <a:ext cx="4159250" cy="3608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703917"/>
            <a:ext cx="4159250" cy="3608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7976" y="148167"/>
            <a:ext cx="2117725" cy="516466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1" y="148167"/>
            <a:ext cx="6200775" cy="516466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619250"/>
            <a:ext cx="1695450" cy="3354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6850" y="1619250"/>
            <a:ext cx="1695450" cy="3354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6" y="148167"/>
            <a:ext cx="2155825" cy="52175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148167"/>
            <a:ext cx="6315075" cy="52175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6" y="148167"/>
            <a:ext cx="2155825" cy="52175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148167"/>
            <a:ext cx="6315075" cy="52175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6" y="148167"/>
            <a:ext cx="2155825" cy="52175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148167"/>
            <a:ext cx="6315075" cy="52175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6" y="148167"/>
            <a:ext cx="2155825" cy="52175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148167"/>
            <a:ext cx="6315075" cy="52175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167"/>
            <a:ext cx="2057400" cy="4956969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67"/>
            <a:ext cx="6019800" cy="495696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177D71-F7CD-3943-9B8B-5C7D6FAE67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47EEE7-C83C-644F-B5E9-6CF82C4C5B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D95F75-05A0-6341-9C16-07BAC2184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40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40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BD5979-9A27-294B-9682-9D6A4BDC21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239F91-E952-134D-9589-BB02210F6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FEF3E9-90B5-1949-A749-EEE824FD8B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79530B-2D31-A749-93D4-B02D63E014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5B7E6-5FCF-9147-BBE0-AFD61F16B2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Time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DA768-A21F-1449-9AD8-8FFC96661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9D512-3FE6-5A42-B4A1-1404FB341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48167"/>
            <a:ext cx="1841500" cy="48260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48167"/>
            <a:ext cx="5372100" cy="48260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17500"/>
            <a:ext cx="1943100" cy="53975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17500"/>
            <a:ext cx="5676900" cy="53975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D81200-DD2D-9B44-A8FB-32F3901CDE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A4B60-B3C9-4243-BFDD-5680CD8D09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8D158-BD25-1646-8DDD-7391A2E8E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0A796-55C4-B14E-9FF4-FBB3B9CDEED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40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40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C034DE-149D-0940-90F1-6BAA2F4548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D86102-CE0E-9041-A4E4-BEB914FA39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D721E-5446-7949-B35E-C57CF95173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C16DC-C2B0-6143-BB6F-9B7C3660E4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EC530-024B-ED4B-8B47-E6F07072E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Time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CC528-E34F-C145-8ABE-C0452B77D1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DE10E-F57B-F64B-8596-624986A937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17500"/>
            <a:ext cx="1943100" cy="53975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17500"/>
            <a:ext cx="5676900" cy="53975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AAEC3-3EF5-034C-A78A-489F3377E5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815167"/>
            <a:ext cx="1987550" cy="1936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4450" y="2815167"/>
            <a:ext cx="1987550" cy="1936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40125" y="825500"/>
            <a:ext cx="1031875" cy="392641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1" y="825500"/>
            <a:ext cx="2943225" cy="392641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815167"/>
            <a:ext cx="1987550" cy="1936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4450" y="2815167"/>
            <a:ext cx="1987550" cy="1936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40125" y="825500"/>
            <a:ext cx="1031875" cy="392641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1" y="825500"/>
            <a:ext cx="2943225" cy="392641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608666"/>
            <a:ext cx="1746250" cy="3354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87650" y="1608666"/>
            <a:ext cx="1746250" cy="3354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333500"/>
            <a:ext cx="2057400" cy="3771636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60198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786DA0-1793-FA49-9FD9-D72D80EF7A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4E7C2B-AE0C-ED4B-B418-4DF7C259F2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C0DC3B-2E20-B447-AAA0-9DCF6601B5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40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40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A52CAB-553E-F94C-9B15-463BE6CF52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D06E8B-41D3-6A4F-8ED9-6F7A9FCC6B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FA1C9A-BEE8-1A4F-A0C6-520C93E135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A1526A-23DE-8D49-9959-E1182CBD25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F628E6-CD57-E44C-B88F-F6AE932197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omic Sans M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71861-5796-6246-A80D-27A0ACAF24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B1498-2B23-AA44-9536-6261807AB5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17500"/>
            <a:ext cx="1943100" cy="53975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17500"/>
            <a:ext cx="5676900" cy="53975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693E0C-19ED-A847-845C-78BB1181B7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040063"/>
            <a:ext cx="7315200" cy="106627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4206875"/>
            <a:ext cx="7315200" cy="5715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3040063"/>
            <a:ext cx="228600" cy="1066271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4206875"/>
            <a:ext cx="228600" cy="5715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238500"/>
            <a:ext cx="6858000" cy="8255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270375"/>
            <a:ext cx="6858000" cy="4445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5295636"/>
            <a:ext cx="2286000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56F5F-0E26-4BEB-B6AA-8BD99CFF6A55}" type="datetimeFigureOut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5295636"/>
            <a:ext cx="3475038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5295636"/>
            <a:ext cx="1219200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FDE043-A1D2-994C-AABB-46B830111B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82296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E1316-0719-6542-B645-A45215D27037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B32C0-9332-9B43-90B7-4FA7B28975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349500"/>
            <a:ext cx="7315200" cy="106627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349500"/>
            <a:ext cx="228600" cy="1066271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476500"/>
            <a:ext cx="6858000" cy="8890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556000"/>
            <a:ext cx="6781800" cy="9525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5295636"/>
            <a:ext cx="2286000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DD5338-5E5C-4C44-8E93-B98641B4B209}" type="datetimeFigureOut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5295636"/>
            <a:ext cx="3475038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6" y="5295636"/>
            <a:ext cx="1520825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4D2DA-E701-D54E-851E-0BE941828A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2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4041648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013460"/>
            <a:ext cx="4041648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A73D83-C5F4-F040-8385-DF8F4457038F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2147C-BDCB-9F4A-AE0A-47C4C44E16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20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1563"/>
            <a:ext cx="4040188" cy="5715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1" y="1079500"/>
            <a:ext cx="4041775" cy="5715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778000"/>
            <a:ext cx="4038600" cy="33655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778000"/>
            <a:ext cx="4038600" cy="33655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35ED6C-8780-894F-AF3B-CB694DE9A9FE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C3E4AE-6B06-404E-99BA-E0DF030C1F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34975" y="5379508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2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9926B-7A3F-0246-B387-843B9A505A48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D41DD9-7DC6-AC42-9B23-F96540CB77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34975" y="5379508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7BFF02-DAC7-614F-B89E-844C78428621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5BB23-655A-534A-A2C7-C33AECB8AA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3663686" y="2770188"/>
            <a:ext cx="5029729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dirty="0"/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34975" y="5379508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54000"/>
            <a:ext cx="2514600" cy="6985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016001"/>
            <a:ext cx="2514600" cy="403621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54000"/>
            <a:ext cx="5715000" cy="47625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33848-E41D-EC48-BC8E-5E242CB79048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2ECB79-B15E-6E4C-B2FA-EB5EE27B1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34975" y="5379508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1" y="416719"/>
            <a:ext cx="182563" cy="5715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380"/>
            <a:ext cx="8229600" cy="562240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587500"/>
            <a:ext cx="8229600" cy="3558540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GB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16000"/>
            <a:ext cx="8229600" cy="4445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D8298-B968-564F-94FF-D2EE39504A9F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9E004F-D7F5-5648-B8D3-DADE89551E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762B9F-2D01-9F45-95DB-CC9DC11077B8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86E7CD-88FA-B342-88D3-DB7FBE58AB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34975" y="5379508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 rot="5400000">
            <a:off x="4118240" y="2668323"/>
            <a:ext cx="4876271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48668-BF62-1A4C-A38E-FA7462D93B3D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B25706-9819-664A-BCE5-61947BE018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48167"/>
            <a:ext cx="1841500" cy="4815417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48167"/>
            <a:ext cx="5372100" cy="4815417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51000"/>
            <a:ext cx="3810000" cy="40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51000"/>
            <a:ext cx="3810000" cy="4064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omic Sans M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17500"/>
            <a:ext cx="1943100" cy="53975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17500"/>
            <a:ext cx="5676900" cy="53975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740834"/>
            <a:ext cx="3606800" cy="4233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40834"/>
            <a:ext cx="3606800" cy="42333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745302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745302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61000" y="1619250"/>
            <a:ext cx="1320800" cy="3354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4200" y="1619250"/>
            <a:ext cx="1320800" cy="3354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48167"/>
            <a:ext cx="1841500" cy="48260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48167"/>
            <a:ext cx="5372100" cy="48260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619250"/>
            <a:ext cx="1695450" cy="3354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6850" y="1619250"/>
            <a:ext cx="1695450" cy="33549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13500" y="148167"/>
            <a:ext cx="1841500" cy="48260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9000" y="148167"/>
            <a:ext cx="5372100" cy="48260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6450" y="1608667"/>
            <a:ext cx="4235450" cy="375708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Century Gothic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96076" y="148167"/>
            <a:ext cx="2155825" cy="5217583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1" y="148167"/>
            <a:ext cx="6315075" cy="5217583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8167"/>
            <a:ext cx="2057400" cy="4956969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67"/>
            <a:ext cx="6019800" cy="495696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2.xml"/><Relationship Id="rId12" Type="http://schemas.openxmlformats.org/officeDocument/2006/relationships/theme" Target="../theme/theme12.xml"/><Relationship Id="rId1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3.xml"/><Relationship Id="rId12" Type="http://schemas.openxmlformats.org/officeDocument/2006/relationships/theme" Target="../theme/theme13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54.xml"/><Relationship Id="rId12" Type="http://schemas.openxmlformats.org/officeDocument/2006/relationships/theme" Target="../theme/theme14.xml"/><Relationship Id="rId1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65.xml"/><Relationship Id="rId12" Type="http://schemas.openxmlformats.org/officeDocument/2006/relationships/theme" Target="../theme/theme15.xml"/><Relationship Id="rId1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76.xml"/><Relationship Id="rId12" Type="http://schemas.openxmlformats.org/officeDocument/2006/relationships/theme" Target="../theme/theme16.xml"/><Relationship Id="rId1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4.xml"/><Relationship Id="rId10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7.xml"/><Relationship Id="rId12" Type="http://schemas.openxmlformats.org/officeDocument/2006/relationships/theme" Target="../theme/theme17.xml"/><Relationship Id="rId1" Type="http://schemas.openxmlformats.org/officeDocument/2006/relationships/slideLayout" Target="../slideLayouts/slideLayout177.xml"/><Relationship Id="rId2" Type="http://schemas.openxmlformats.org/officeDocument/2006/relationships/slideLayout" Target="../slideLayouts/slideLayout178.xml"/><Relationship Id="rId3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81.xml"/><Relationship Id="rId6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84.xml"/><Relationship Id="rId9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8.xml"/><Relationship Id="rId12" Type="http://schemas.openxmlformats.org/officeDocument/2006/relationships/theme" Target="../theme/theme18.xml"/><Relationship Id="rId1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190.xml"/><Relationship Id="rId4" Type="http://schemas.openxmlformats.org/officeDocument/2006/relationships/slideLayout" Target="../slideLayouts/slideLayout191.xml"/><Relationship Id="rId5" Type="http://schemas.openxmlformats.org/officeDocument/2006/relationships/slideLayout" Target="../slideLayouts/slideLayout192.xml"/><Relationship Id="rId6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4.xml"/><Relationship Id="rId8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196.xml"/><Relationship Id="rId10" Type="http://schemas.openxmlformats.org/officeDocument/2006/relationships/slideLayout" Target="../slideLayouts/slideLayout197.xml"/></Relationships>
</file>

<file path=ppt/slideMasters/_rels/slideMaster1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9.xml"/><Relationship Id="rId12" Type="http://schemas.openxmlformats.org/officeDocument/2006/relationships/theme" Target="../theme/theme19.xml"/><Relationship Id="rId1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201.xml"/><Relationship Id="rId4" Type="http://schemas.openxmlformats.org/officeDocument/2006/relationships/slideLayout" Target="../slideLayouts/slideLayout202.xml"/><Relationship Id="rId5" Type="http://schemas.openxmlformats.org/officeDocument/2006/relationships/slideLayout" Target="../slideLayouts/slideLayout203.xml"/><Relationship Id="rId6" Type="http://schemas.openxmlformats.org/officeDocument/2006/relationships/slideLayout" Target="../slideLayouts/slideLayout204.xml"/><Relationship Id="rId7" Type="http://schemas.openxmlformats.org/officeDocument/2006/relationships/slideLayout" Target="../slideLayouts/slideLayout205.xml"/><Relationship Id="rId8" Type="http://schemas.openxmlformats.org/officeDocument/2006/relationships/slideLayout" Target="../slideLayouts/slideLayout206.xml"/><Relationship Id="rId9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20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2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0.xml"/><Relationship Id="rId12" Type="http://schemas.openxmlformats.org/officeDocument/2006/relationships/theme" Target="../theme/theme20.xml"/><Relationship Id="rId1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212.xml"/><Relationship Id="rId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214.xml"/><Relationship Id="rId6" Type="http://schemas.openxmlformats.org/officeDocument/2006/relationships/slideLayout" Target="../slideLayouts/slideLayout215.xml"/><Relationship Id="rId7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217.xml"/><Relationship Id="rId9" Type="http://schemas.openxmlformats.org/officeDocument/2006/relationships/slideLayout" Target="../slideLayouts/slideLayout218.xml"/><Relationship Id="rId10" Type="http://schemas.openxmlformats.org/officeDocument/2006/relationships/slideLayout" Target="../slideLayouts/slideLayout219.xml"/></Relationships>
</file>

<file path=ppt/slideMasters/_rels/slideMaster2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1.xml"/><Relationship Id="rId12" Type="http://schemas.openxmlformats.org/officeDocument/2006/relationships/theme" Target="../theme/theme21.xml"/><Relationship Id="rId1" Type="http://schemas.openxmlformats.org/officeDocument/2006/relationships/slideLayout" Target="../slideLayouts/slideLayout221.xml"/><Relationship Id="rId2" Type="http://schemas.openxmlformats.org/officeDocument/2006/relationships/slideLayout" Target="../slideLayouts/slideLayout222.xml"/><Relationship Id="rId3" Type="http://schemas.openxmlformats.org/officeDocument/2006/relationships/slideLayout" Target="../slideLayouts/slideLayout223.xml"/><Relationship Id="rId4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225.xml"/><Relationship Id="rId6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27.xml"/><Relationship Id="rId8" Type="http://schemas.openxmlformats.org/officeDocument/2006/relationships/slideLayout" Target="../slideLayouts/slideLayout228.xml"/><Relationship Id="rId9" Type="http://schemas.openxmlformats.org/officeDocument/2006/relationships/slideLayout" Target="../slideLayouts/slideLayout229.xml"/><Relationship Id="rId10" Type="http://schemas.openxmlformats.org/officeDocument/2006/relationships/slideLayout" Target="../slideLayouts/slideLayout230.xml"/></Relationships>
</file>

<file path=ppt/slideMasters/_rels/slideMaster2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42.xml"/><Relationship Id="rId12" Type="http://schemas.openxmlformats.org/officeDocument/2006/relationships/theme" Target="../theme/theme22.xml"/><Relationship Id="rId1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33.xml"/><Relationship Id="rId3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236.xml"/><Relationship Id="rId6" Type="http://schemas.openxmlformats.org/officeDocument/2006/relationships/slideLayout" Target="../slideLayouts/slideLayout237.xml"/><Relationship Id="rId7" Type="http://schemas.openxmlformats.org/officeDocument/2006/relationships/slideLayout" Target="../slideLayouts/slideLayout238.xml"/><Relationship Id="rId8" Type="http://schemas.openxmlformats.org/officeDocument/2006/relationships/slideLayout" Target="../slideLayouts/slideLayout239.xml"/><Relationship Id="rId9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241.xml"/></Relationships>
</file>

<file path=ppt/slideMasters/_rels/slideMaster2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53.xml"/><Relationship Id="rId12" Type="http://schemas.openxmlformats.org/officeDocument/2006/relationships/theme" Target="../theme/theme23.xml"/><Relationship Id="rId1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45.xml"/><Relationship Id="rId4" Type="http://schemas.openxmlformats.org/officeDocument/2006/relationships/slideLayout" Target="../slideLayouts/slideLayout246.xml"/><Relationship Id="rId5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48.xml"/><Relationship Id="rId7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50.xml"/><Relationship Id="rId9" Type="http://schemas.openxmlformats.org/officeDocument/2006/relationships/slideLayout" Target="../slideLayouts/slideLayout251.xml"/><Relationship Id="rId10" Type="http://schemas.openxmlformats.org/officeDocument/2006/relationships/slideLayout" Target="../slideLayouts/slideLayout252.xml"/></Relationships>
</file>

<file path=ppt/slideMasters/_rels/slideMaster2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4.xml"/><Relationship Id="rId12" Type="http://schemas.openxmlformats.org/officeDocument/2006/relationships/theme" Target="../theme/theme24.xml"/><Relationship Id="rId1" Type="http://schemas.openxmlformats.org/officeDocument/2006/relationships/slideLayout" Target="../slideLayouts/slideLayout254.xml"/><Relationship Id="rId2" Type="http://schemas.openxmlformats.org/officeDocument/2006/relationships/slideLayout" Target="../slideLayouts/slideLayout255.xml"/><Relationship Id="rId3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58.xml"/><Relationship Id="rId6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60.xml"/><Relationship Id="rId8" Type="http://schemas.openxmlformats.org/officeDocument/2006/relationships/slideLayout" Target="../slideLayouts/slideLayout261.xml"/><Relationship Id="rId9" Type="http://schemas.openxmlformats.org/officeDocument/2006/relationships/slideLayout" Target="../slideLayouts/slideLayout262.xml"/><Relationship Id="rId10" Type="http://schemas.openxmlformats.org/officeDocument/2006/relationships/slideLayout" Target="../slideLayouts/slideLayout263.xml"/></Relationships>
</file>

<file path=ppt/slideMasters/_rels/slideMaster2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5.xml"/><Relationship Id="rId12" Type="http://schemas.openxmlformats.org/officeDocument/2006/relationships/theme" Target="../theme/theme25.xml"/><Relationship Id="rId1" Type="http://schemas.openxmlformats.org/officeDocument/2006/relationships/slideLayout" Target="../slideLayouts/slideLayout265.xml"/><Relationship Id="rId2" Type="http://schemas.openxmlformats.org/officeDocument/2006/relationships/slideLayout" Target="../slideLayouts/slideLayout266.xml"/><Relationship Id="rId3" Type="http://schemas.openxmlformats.org/officeDocument/2006/relationships/slideLayout" Target="../slideLayouts/slideLayout267.xml"/><Relationship Id="rId4" Type="http://schemas.openxmlformats.org/officeDocument/2006/relationships/slideLayout" Target="../slideLayouts/slideLayout268.xml"/><Relationship Id="rId5" Type="http://schemas.openxmlformats.org/officeDocument/2006/relationships/slideLayout" Target="../slideLayouts/slideLayout269.xml"/><Relationship Id="rId6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71.xml"/><Relationship Id="rId8" Type="http://schemas.openxmlformats.org/officeDocument/2006/relationships/slideLayout" Target="../slideLayouts/slideLayout272.xml"/><Relationship Id="rId9" Type="http://schemas.openxmlformats.org/officeDocument/2006/relationships/slideLayout" Target="../slideLayouts/slideLayout273.xml"/><Relationship Id="rId10" Type="http://schemas.openxmlformats.org/officeDocument/2006/relationships/slideLayout" Target="../slideLayouts/slideLayout274.xml"/></Relationships>
</file>

<file path=ppt/slideMasters/_rels/slideMaster2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6.xml"/><Relationship Id="rId12" Type="http://schemas.openxmlformats.org/officeDocument/2006/relationships/theme" Target="../theme/theme26.xml"/><Relationship Id="rId1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525" r:id="rId1"/>
    <p:sldLayoutId id="2147484526" r:id="rId2"/>
    <p:sldLayoutId id="2147484527" r:id="rId3"/>
    <p:sldLayoutId id="2147484528" r:id="rId4"/>
    <p:sldLayoutId id="2147484529" r:id="rId5"/>
    <p:sldLayoutId id="2147484530" r:id="rId6"/>
    <p:sldLayoutId id="2147484531" r:id="rId7"/>
    <p:sldLayoutId id="2147484532" r:id="rId8"/>
    <p:sldLayoutId id="2147484533" r:id="rId9"/>
    <p:sldLayoutId id="2147484534" r:id="rId10"/>
    <p:sldLayoutId id="2147484535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6350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39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573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74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796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3368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7940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2512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7084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48167"/>
            <a:ext cx="73660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4" r:id="rId1"/>
    <p:sldLayoutId id="2147484625" r:id="rId2"/>
    <p:sldLayoutId id="2147484626" r:id="rId3"/>
    <p:sldLayoutId id="2147484627" r:id="rId4"/>
    <p:sldLayoutId id="2147484628" r:id="rId5"/>
    <p:sldLayoutId id="2147484629" r:id="rId6"/>
    <p:sldLayoutId id="2147484630" r:id="rId7"/>
    <p:sldLayoutId id="2147484631" r:id="rId8"/>
    <p:sldLayoutId id="2147484632" r:id="rId9"/>
    <p:sldLayoutId id="2147484633" r:id="rId10"/>
    <p:sldLayoutId id="2147484634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6350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39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573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74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796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3368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7940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2512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7084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48167"/>
            <a:ext cx="86233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8667"/>
            <a:ext cx="8623300" cy="3757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5" r:id="rId1"/>
    <p:sldLayoutId id="2147484636" r:id="rId2"/>
    <p:sldLayoutId id="2147484637" r:id="rId3"/>
    <p:sldLayoutId id="2147484638" r:id="rId4"/>
    <p:sldLayoutId id="2147484639" r:id="rId5"/>
    <p:sldLayoutId id="2147484640" r:id="rId6"/>
    <p:sldLayoutId id="2147484641" r:id="rId7"/>
    <p:sldLayoutId id="2147484642" r:id="rId8"/>
    <p:sldLayoutId id="2147484643" r:id="rId9"/>
    <p:sldLayoutId id="2147484644" r:id="rId10"/>
    <p:sldLayoutId id="2147484645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2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-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‣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๏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48167"/>
            <a:ext cx="86233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13619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8667"/>
            <a:ext cx="8623300" cy="3757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6" r:id="rId1"/>
    <p:sldLayoutId id="2147484647" r:id="rId2"/>
    <p:sldLayoutId id="2147484648" r:id="rId3"/>
    <p:sldLayoutId id="2147484649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2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-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‣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๏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148167"/>
            <a:ext cx="84709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703917"/>
            <a:ext cx="8470900" cy="36089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7" r:id="rId1"/>
    <p:sldLayoutId id="2147484658" r:id="rId2"/>
    <p:sldLayoutId id="2147484659" r:id="rId3"/>
    <p:sldLayoutId id="2147484660" r:id="rId4"/>
    <p:sldLayoutId id="2147484661" r:id="rId5"/>
    <p:sldLayoutId id="2147484662" r:id="rId6"/>
    <p:sldLayoutId id="2147484663" r:id="rId7"/>
    <p:sldLayoutId id="2147484664" r:id="rId8"/>
    <p:sldLayoutId id="2147484665" r:id="rId9"/>
    <p:sldLayoutId id="2147484666" r:id="rId10"/>
    <p:sldLayoutId id="2147484667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1400"/>
        </a:spcBef>
        <a:spcAft>
          <a:spcPct val="0"/>
        </a:spcAft>
        <a:buSzPct val="171000"/>
        <a:buFont typeface="Lucida Grande" charset="0"/>
        <a:buChar char="•"/>
        <a:defRPr sz="2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1400"/>
        </a:spcBef>
        <a:spcAft>
          <a:spcPct val="0"/>
        </a:spcAft>
        <a:buSzPct val="171000"/>
        <a:buFont typeface="Lucida Grande" charset="0"/>
        <a:buChar char="-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1400"/>
        </a:spcBef>
        <a:spcAft>
          <a:spcPct val="0"/>
        </a:spcAft>
        <a:buSzPct val="171000"/>
        <a:buFont typeface="Lucida Grande" charset="0"/>
        <a:buChar char="‣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1400"/>
        </a:spcBef>
        <a:spcAft>
          <a:spcPct val="0"/>
        </a:spcAft>
        <a:buSzPct val="171000"/>
        <a:buFont typeface="Lucida Grande" charset="0"/>
        <a:buChar char="๏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1400"/>
        </a:spcBef>
        <a:spcAft>
          <a:spcPct val="0"/>
        </a:spcAft>
        <a:buSzPct val="171000"/>
        <a:buFont typeface="Lucida Grande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1400"/>
        </a:spcBef>
        <a:spcAft>
          <a:spcPct val="0"/>
        </a:spcAft>
        <a:buSzPct val="171000"/>
        <a:buFont typeface="Lucida Grande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1400"/>
        </a:spcBef>
        <a:spcAft>
          <a:spcPct val="0"/>
        </a:spcAft>
        <a:buSzPct val="171000"/>
        <a:buFont typeface="Lucida Grande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1400"/>
        </a:spcBef>
        <a:spcAft>
          <a:spcPct val="0"/>
        </a:spcAft>
        <a:buSzPct val="171000"/>
        <a:buFont typeface="Lucida Grande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1400"/>
        </a:spcBef>
        <a:spcAft>
          <a:spcPct val="0"/>
        </a:spcAft>
        <a:buSzPct val="171000"/>
        <a:buFont typeface="Lucida Grande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48167"/>
            <a:ext cx="86233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16077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8667"/>
            <a:ext cx="8623300" cy="3757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8" r:id="rId1"/>
    <p:sldLayoutId id="2147484669" r:id="rId2"/>
    <p:sldLayoutId id="2147484670" r:id="rId3"/>
    <p:sldLayoutId id="2147484671" r:id="rId4"/>
    <p:sldLayoutId id="2147484672" r:id="rId5"/>
    <p:sldLayoutId id="2147484673" r:id="rId6"/>
    <p:sldLayoutId id="2147484674" r:id="rId7"/>
    <p:sldLayoutId id="2147484675" r:id="rId8"/>
    <p:sldLayoutId id="2147484676" r:id="rId9"/>
    <p:sldLayoutId id="2147484677" r:id="rId10"/>
    <p:sldLayoutId id="2147484678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2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-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‣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๏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48167"/>
            <a:ext cx="86233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17305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8667"/>
            <a:ext cx="8623300" cy="3757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  <p:sldLayoutId id="2147484682" r:id="rId4"/>
    <p:sldLayoutId id="2147484683" r:id="rId5"/>
    <p:sldLayoutId id="2147484684" r:id="rId6"/>
    <p:sldLayoutId id="2147484685" r:id="rId7"/>
    <p:sldLayoutId id="2147484686" r:id="rId8"/>
    <p:sldLayoutId id="2147484687" r:id="rId9"/>
    <p:sldLayoutId id="2147484688" r:id="rId10"/>
    <p:sldLayoutId id="2147484689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2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-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‣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๏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48167"/>
            <a:ext cx="86233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18534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8667"/>
            <a:ext cx="8623300" cy="3757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90" r:id="rId1"/>
    <p:sldLayoutId id="2147484691" r:id="rId2"/>
    <p:sldLayoutId id="2147484692" r:id="rId3"/>
    <p:sldLayoutId id="2147484693" r:id="rId4"/>
    <p:sldLayoutId id="2147484694" r:id="rId5"/>
    <p:sldLayoutId id="2147484695" r:id="rId6"/>
    <p:sldLayoutId id="2147484696" r:id="rId7"/>
    <p:sldLayoutId id="2147484697" r:id="rId8"/>
    <p:sldLayoutId id="2147484698" r:id="rId9"/>
    <p:sldLayoutId id="2147484699" r:id="rId10"/>
    <p:sldLayoutId id="2147484700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2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-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‣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๏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48167"/>
            <a:ext cx="86233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19763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8667"/>
            <a:ext cx="8623300" cy="3757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1" r:id="rId1"/>
    <p:sldLayoutId id="2147484702" r:id="rId2"/>
    <p:sldLayoutId id="2147484703" r:id="rId3"/>
    <p:sldLayoutId id="2147484704" r:id="rId4"/>
    <p:sldLayoutId id="2147484705" r:id="rId5"/>
    <p:sldLayoutId id="2147484706" r:id="rId6"/>
    <p:sldLayoutId id="2147484707" r:id="rId7"/>
    <p:sldLayoutId id="2147484708" r:id="rId8"/>
    <p:sldLayoutId id="2147484709" r:id="rId9"/>
    <p:sldLayoutId id="2147484710" r:id="rId10"/>
    <p:sldLayoutId id="2147484711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2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-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‣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๏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712" r:id="rId1"/>
    <p:sldLayoutId id="2147484713" r:id="rId2"/>
    <p:sldLayoutId id="2147484714" r:id="rId3"/>
    <p:sldLayoutId id="2147484715" r:id="rId4"/>
    <p:sldLayoutId id="2147484716" r:id="rId5"/>
    <p:sldLayoutId id="2147484717" r:id="rId6"/>
    <p:sldLayoutId id="2147484718" r:id="rId7"/>
    <p:sldLayoutId id="2147484719" r:id="rId8"/>
    <p:sldLayoutId id="2147484720" r:id="rId9"/>
    <p:sldLayoutId id="2147484721" r:id="rId10"/>
    <p:sldLayoutId id="2147484722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6350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39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573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74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796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3368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7940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2512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7084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48167"/>
            <a:ext cx="73660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23" r:id="rId1"/>
    <p:sldLayoutId id="2147484724" r:id="rId2"/>
    <p:sldLayoutId id="2147484725" r:id="rId3"/>
    <p:sldLayoutId id="2147484726" r:id="rId4"/>
    <p:sldLayoutId id="2147484727" r:id="rId5"/>
    <p:sldLayoutId id="2147484728" r:id="rId6"/>
    <p:sldLayoutId id="2147484729" r:id="rId7"/>
    <p:sldLayoutId id="2147484730" r:id="rId8"/>
    <p:sldLayoutId id="2147484731" r:id="rId9"/>
    <p:sldLayoutId id="2147484732" r:id="rId10"/>
    <p:sldLayoutId id="2147484733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6350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39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573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74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796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3368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7940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2512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7084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48167"/>
            <a:ext cx="73660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619250"/>
            <a:ext cx="3543300" cy="33549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6" r:id="rId1"/>
    <p:sldLayoutId id="2147484537" r:id="rId2"/>
    <p:sldLayoutId id="2147484538" r:id="rId3"/>
    <p:sldLayoutId id="2147484539" r:id="rId4"/>
    <p:sldLayoutId id="2147484540" r:id="rId5"/>
    <p:sldLayoutId id="2147484541" r:id="rId6"/>
    <p:sldLayoutId id="2147484542" r:id="rId7"/>
    <p:sldLayoutId id="2147484543" r:id="rId8"/>
    <p:sldLayoutId id="2147484544" r:id="rId9"/>
    <p:sldLayoutId id="2147484545" r:id="rId10"/>
    <p:sldLayoutId id="2147484546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17500"/>
            <a:ext cx="7772400" cy="133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Times" charset="0"/>
              </a:rPr>
              <a:t>Click to edit Master title style</a:t>
            </a:r>
          </a:p>
        </p:txBody>
      </p:sp>
      <p:sp>
        <p:nvSpPr>
          <p:cNvPr id="2344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406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Times" charset="0"/>
              </a:rPr>
              <a:t>Click to edit Master text styles</a:t>
            </a:r>
          </a:p>
          <a:p>
            <a:pPr lvl="1"/>
            <a:r>
              <a:rPr lang="en-US">
                <a:sym typeface="Times" charset="0"/>
              </a:rPr>
              <a:t>Second level</a:t>
            </a:r>
          </a:p>
          <a:p>
            <a:pPr lvl="2"/>
            <a:r>
              <a:rPr lang="en-US">
                <a:sym typeface="Times" charset="0"/>
              </a:rPr>
              <a:t>Third level</a:t>
            </a:r>
          </a:p>
          <a:p>
            <a:pPr lvl="3"/>
            <a:r>
              <a:rPr lang="en-US">
                <a:sym typeface="Times" charset="0"/>
              </a:rPr>
              <a:t>Fourth level</a:t>
            </a:r>
          </a:p>
          <a:p>
            <a:pPr lvl="4"/>
            <a:r>
              <a:rPr lang="en-US">
                <a:sym typeface="Times" charset="0"/>
              </a:rPr>
              <a:t>Fifth level</a:t>
            </a:r>
          </a:p>
        </p:txBody>
      </p:sp>
      <p:sp>
        <p:nvSpPr>
          <p:cNvPr id="30723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375525" y="5207000"/>
            <a:ext cx="266700" cy="2328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fld id="{301E3F03-136F-434B-A24B-52131585B9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4" r:id="rId1"/>
    <p:sldLayoutId id="2147484735" r:id="rId2"/>
    <p:sldLayoutId id="2147484736" r:id="rId3"/>
    <p:sldLayoutId id="2147484737" r:id="rId4"/>
    <p:sldLayoutId id="2147484738" r:id="rId5"/>
    <p:sldLayoutId id="2147484739" r:id="rId6"/>
    <p:sldLayoutId id="2147484740" r:id="rId7"/>
    <p:sldLayoutId id="2147484741" r:id="rId8"/>
    <p:sldLayoutId id="2147484742" r:id="rId9"/>
    <p:sldLayoutId id="2147484743" r:id="rId10"/>
    <p:sldLayoutId id="2147484744" r:id="rId11"/>
  </p:sldLayoutIdLst>
  <p:transition xmlns:p14="http://schemas.microsoft.com/office/powerpoint/2010/main"/>
  <p:hf hdr="0" ftr="0" dt="0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Times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Lucida Grande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1pPr>
      <a:lvl2pPr marL="738188" indent="-292100" algn="l" rtl="0" eaLnBrk="0" fontAlgn="base" hangingPunct="0">
        <a:spcBef>
          <a:spcPts val="700"/>
        </a:spcBef>
        <a:spcAft>
          <a:spcPct val="0"/>
        </a:spcAft>
        <a:buSzPct val="100000"/>
        <a:buFont typeface="Lucida Grande" charset="0"/>
        <a:buChar char="–"/>
        <a:defRPr sz="2600"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Lucida Grande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Lucida Grande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17500"/>
            <a:ext cx="7772400" cy="133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Times" charset="0"/>
              </a:rPr>
              <a:t>Click to edit Master title style</a:t>
            </a:r>
          </a:p>
        </p:txBody>
      </p:sp>
      <p:sp>
        <p:nvSpPr>
          <p:cNvPr id="24678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406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Times" charset="0"/>
              </a:rPr>
              <a:t>Click to edit Master text styles</a:t>
            </a:r>
          </a:p>
          <a:p>
            <a:pPr lvl="1"/>
            <a:r>
              <a:rPr lang="en-US">
                <a:sym typeface="Times" charset="0"/>
              </a:rPr>
              <a:t>Second level</a:t>
            </a:r>
          </a:p>
          <a:p>
            <a:pPr lvl="2"/>
            <a:r>
              <a:rPr lang="en-US">
                <a:sym typeface="Times" charset="0"/>
              </a:rPr>
              <a:t>Third level</a:t>
            </a:r>
          </a:p>
          <a:p>
            <a:pPr lvl="3"/>
            <a:r>
              <a:rPr lang="en-US">
                <a:sym typeface="Times" charset="0"/>
              </a:rPr>
              <a:t>Fourth level</a:t>
            </a:r>
          </a:p>
          <a:p>
            <a:pPr lvl="4"/>
            <a:r>
              <a:rPr lang="en-US">
                <a:sym typeface="Times" charset="0"/>
              </a:rPr>
              <a:t>Fifth level</a:t>
            </a:r>
          </a:p>
        </p:txBody>
      </p:sp>
      <p:sp>
        <p:nvSpPr>
          <p:cNvPr id="31747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375525" y="5207000"/>
            <a:ext cx="266700" cy="2328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tx1"/>
                </a:solidFill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fld id="{4BF685E3-731E-224A-9C7D-1B8B0B9D0D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5" r:id="rId1"/>
    <p:sldLayoutId id="2147484746" r:id="rId2"/>
    <p:sldLayoutId id="2147484747" r:id="rId3"/>
    <p:sldLayoutId id="2147484748" r:id="rId4"/>
    <p:sldLayoutId id="2147484749" r:id="rId5"/>
    <p:sldLayoutId id="2147484750" r:id="rId6"/>
    <p:sldLayoutId id="2147484751" r:id="rId7"/>
    <p:sldLayoutId id="2147484752" r:id="rId8"/>
    <p:sldLayoutId id="2147484753" r:id="rId9"/>
    <p:sldLayoutId id="2147484754" r:id="rId10"/>
    <p:sldLayoutId id="2147484755" r:id="rId11"/>
  </p:sldLayoutIdLst>
  <p:transition xmlns:p14="http://schemas.microsoft.com/office/powerpoint/2010/main"/>
  <p:hf hdr="0" ftr="0" dt="0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+mj-lt"/>
          <a:ea typeface="+mj-ea"/>
          <a:cs typeface="+mj-cs"/>
          <a:sym typeface="Times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Times" charset="0"/>
          <a:ea typeface="ヒラギノ明朝 ProN W3" charset="-128"/>
          <a:cs typeface="ヒラギノ明朝 ProN W3" charset="-128"/>
          <a:sym typeface="Times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Lucida Grande" charset="0"/>
        <a:buChar char="•"/>
        <a:defRPr sz="3000"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1pPr>
      <a:lvl2pPr marL="738188" indent="-292100" algn="l" rtl="0" eaLnBrk="0" fontAlgn="base" hangingPunct="0">
        <a:spcBef>
          <a:spcPts val="700"/>
        </a:spcBef>
        <a:spcAft>
          <a:spcPct val="0"/>
        </a:spcAft>
        <a:buSzPct val="100000"/>
        <a:buFont typeface="Lucida Grande" charset="0"/>
        <a:buChar char="–"/>
        <a:defRPr sz="2600"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Lucida Grande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Lucida Grande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Time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815167"/>
            <a:ext cx="4127500" cy="1936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825500"/>
            <a:ext cx="4127500" cy="1936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815167"/>
            <a:ext cx="4127500" cy="1936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825500"/>
            <a:ext cx="4127500" cy="1936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7" r:id="rId1"/>
    <p:sldLayoutId id="2147484768" r:id="rId2"/>
    <p:sldLayoutId id="2147484769" r:id="rId3"/>
    <p:sldLayoutId id="2147484770" r:id="rId4"/>
    <p:sldLayoutId id="2147484771" r:id="rId5"/>
    <p:sldLayoutId id="2147484772" r:id="rId6"/>
    <p:sldLayoutId id="2147484773" r:id="rId7"/>
    <p:sldLayoutId id="2147484774" r:id="rId8"/>
    <p:sldLayoutId id="2147484775" r:id="rId9"/>
    <p:sldLayoutId id="2147484776" r:id="rId10"/>
    <p:sldLayoutId id="2147484777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0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746250"/>
            <a:ext cx="7366000" cy="2233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8" r:id="rId1"/>
    <p:sldLayoutId id="2147484779" r:id="rId2"/>
    <p:sldLayoutId id="2147484780" r:id="rId3"/>
    <p:sldLayoutId id="2147484781" r:id="rId4"/>
    <p:sldLayoutId id="2147484782" r:id="rId5"/>
    <p:sldLayoutId id="2147484783" r:id="rId6"/>
    <p:sldLayoutId id="2147484784" r:id="rId7"/>
    <p:sldLayoutId id="2147484785" r:id="rId8"/>
    <p:sldLayoutId id="2147484786" r:id="rId9"/>
    <p:sldLayoutId id="2147484787" r:id="rId10"/>
    <p:sldLayoutId id="2147484788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317500"/>
            <a:ext cx="6781800" cy="133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omic Sans MS" charset="0"/>
              </a:rPr>
              <a:t>Click to edit Master title style</a:t>
            </a:r>
          </a:p>
        </p:txBody>
      </p:sp>
      <p:sp>
        <p:nvSpPr>
          <p:cNvPr id="2959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406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omic Sans MS" charset="0"/>
              </a:rPr>
              <a:t>Click to edit Master text styles</a:t>
            </a:r>
          </a:p>
          <a:p>
            <a:pPr lvl="1"/>
            <a:r>
              <a:rPr lang="en-US">
                <a:sym typeface="Comic Sans MS" charset="0"/>
              </a:rPr>
              <a:t>Second level</a:t>
            </a:r>
          </a:p>
          <a:p>
            <a:pPr lvl="2"/>
            <a:r>
              <a:rPr lang="en-US">
                <a:sym typeface="Comic Sans MS" charset="0"/>
              </a:rPr>
              <a:t>Third level</a:t>
            </a:r>
          </a:p>
          <a:p>
            <a:pPr lvl="3"/>
            <a:r>
              <a:rPr lang="en-US">
                <a:sym typeface="Comic Sans MS" charset="0"/>
              </a:rPr>
              <a:t>Fourth level</a:t>
            </a:r>
          </a:p>
          <a:p>
            <a:pPr lvl="4"/>
            <a:r>
              <a:rPr lang="en-US">
                <a:sym typeface="Comic Sans MS" charset="0"/>
              </a:rPr>
              <a:t>Fifth level</a:t>
            </a:r>
          </a:p>
        </p:txBody>
      </p:sp>
      <p:sp>
        <p:nvSpPr>
          <p:cNvPr id="35843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359650" y="5207000"/>
            <a:ext cx="292100" cy="2751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ea typeface="Times" charset="0"/>
                <a:cs typeface="Times" charset="0"/>
              </a:defRPr>
            </a:lvl1pPr>
          </a:lstStyle>
          <a:p>
            <a:pPr>
              <a:defRPr/>
            </a:pPr>
            <a:fld id="{9BCFC8E4-9DFC-454F-836C-4960B12DE7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295941" name="Group 4"/>
          <p:cNvGrpSpPr>
            <a:grpSpLocks/>
          </p:cNvGrpSpPr>
          <p:nvPr/>
        </p:nvGrpSpPr>
        <p:grpSpPr bwMode="auto">
          <a:xfrm>
            <a:off x="228600" y="190500"/>
            <a:ext cx="8763000" cy="5461000"/>
            <a:chOff x="0" y="0"/>
            <a:chExt cx="5520" cy="4128"/>
          </a:xfrm>
        </p:grpSpPr>
        <p:grpSp>
          <p:nvGrpSpPr>
            <p:cNvPr id="295943" name="Group 5"/>
            <p:cNvGrpSpPr>
              <a:grpSpLocks/>
            </p:cNvGrpSpPr>
            <p:nvPr/>
          </p:nvGrpSpPr>
          <p:grpSpPr bwMode="auto">
            <a:xfrm>
              <a:off x="864" y="0"/>
              <a:ext cx="4656" cy="48"/>
              <a:chOff x="0" y="0"/>
              <a:chExt cx="4656" cy="48"/>
            </a:xfrm>
          </p:grpSpPr>
          <p:sp>
            <p:nvSpPr>
              <p:cNvPr id="35846" name="Rectangle 6"/>
              <p:cNvSpPr>
                <a:spLocks/>
              </p:cNvSpPr>
              <p:nvPr/>
            </p:nvSpPr>
            <p:spPr bwMode="auto">
              <a:xfrm>
                <a:off x="0" y="0"/>
                <a:ext cx="4656" cy="48"/>
              </a:xfrm>
              <a:prstGeom prst="rect">
                <a:avLst/>
              </a:prstGeom>
              <a:gradFill rotWithShape="0">
                <a:gsLst>
                  <a:gs pos="0">
                    <a:srgbClr val="FFA540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miter lim="800000"/>
                <a:headEnd type="none" w="med" len="med"/>
                <a:tailEnd type="non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847" name="Rectangle 7"/>
              <p:cNvSpPr>
                <a:spLocks/>
              </p:cNvSpPr>
              <p:nvPr/>
            </p:nvSpPr>
            <p:spPr bwMode="auto">
              <a:xfrm>
                <a:off x="0" y="0"/>
                <a:ext cx="4656" cy="48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  <p:grpSp>
          <p:nvGrpSpPr>
            <p:cNvPr id="295944" name="Group 8"/>
            <p:cNvGrpSpPr>
              <a:grpSpLocks/>
            </p:cNvGrpSpPr>
            <p:nvPr/>
          </p:nvGrpSpPr>
          <p:grpSpPr bwMode="auto">
            <a:xfrm>
              <a:off x="0" y="960"/>
              <a:ext cx="48" cy="3168"/>
              <a:chOff x="0" y="0"/>
              <a:chExt cx="48" cy="3168"/>
            </a:xfrm>
          </p:grpSpPr>
          <p:sp>
            <p:nvSpPr>
              <p:cNvPr id="35849" name="Rectangle 9"/>
              <p:cNvSpPr>
                <a:spLocks/>
              </p:cNvSpPr>
              <p:nvPr/>
            </p:nvSpPr>
            <p:spPr bwMode="auto">
              <a:xfrm>
                <a:off x="0" y="0"/>
                <a:ext cx="48" cy="3168"/>
              </a:xfrm>
              <a:prstGeom prst="rect">
                <a:avLst/>
              </a:prstGeom>
              <a:gradFill rotWithShape="0">
                <a:gsLst>
                  <a:gs pos="0">
                    <a:srgbClr val="FFA540"/>
                  </a:gs>
                  <a:gs pos="100000">
                    <a:srgbClr val="000000"/>
                  </a:gs>
                </a:gsLst>
                <a:lin ang="0" scaled="1"/>
              </a:gradFill>
              <a:ln w="9525">
                <a:noFill/>
                <a:miter lim="800000"/>
                <a:headEnd type="none" w="med" len="med"/>
                <a:tailEnd type="non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5850" name="Rectangle 10"/>
              <p:cNvSpPr>
                <a:spLocks/>
              </p:cNvSpPr>
              <p:nvPr/>
            </p:nvSpPr>
            <p:spPr bwMode="auto">
              <a:xfrm>
                <a:off x="0" y="0"/>
                <a:ext cx="48" cy="3168"/>
              </a:xfrm>
              <a:prstGeom prst="rect">
                <a:avLst/>
              </a:prstGeom>
              <a:noFill/>
              <a:ln w="9525">
                <a:noFill/>
                <a:miter lim="800000"/>
                <a:headEnd type="none" w="med" len="med"/>
                <a:tailEnd type="non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/>
              </a:p>
            </p:txBody>
          </p:sp>
        </p:grpSp>
      </p:grpSp>
      <p:sp>
        <p:nvSpPr>
          <p:cNvPr id="35851" name="Rectangle 11"/>
          <p:cNvSpPr>
            <a:spLocks/>
          </p:cNvSpPr>
          <p:nvPr/>
        </p:nvSpPr>
        <p:spPr bwMode="auto">
          <a:xfrm>
            <a:off x="0" y="317500"/>
            <a:ext cx="1879600" cy="1651000"/>
          </a:xfrm>
          <a:prstGeom prst="rect">
            <a:avLst/>
          </a:prstGeom>
          <a:noFill/>
          <a:ln w="9525">
            <a:noFill/>
            <a:miter lim="800000"/>
            <a:headEnd type="none" w="med" len="med"/>
            <a:tailEnd type="none" w="med" len="med"/>
          </a:ln>
        </p:spPr>
        <p:txBody>
          <a:bodyPr lIns="0" tIns="0" rIns="40639" bIns="0" anchorCtr="1">
            <a:prstTxWarp prst="textNoShape">
              <a:avLst/>
            </a:prstTxWarp>
          </a:bodyPr>
          <a:lstStyle/>
          <a:p>
            <a:pPr marL="39688" algn="ctr">
              <a:defRPr/>
            </a:pPr>
            <a:r>
              <a:rPr lang="en-US" sz="5500">
                <a:solidFill>
                  <a:srgbClr val="007820"/>
                </a:solidFill>
                <a:latin typeface="Arial Black" charset="0"/>
                <a:ea typeface="Arial Black" charset="0"/>
                <a:cs typeface="Arial Black" charset="0"/>
                <a:sym typeface="Arial Black" charset="0"/>
              </a:rPr>
              <a:t>ATCG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789" r:id="rId1"/>
    <p:sldLayoutId id="2147484790" r:id="rId2"/>
    <p:sldLayoutId id="2147484791" r:id="rId3"/>
    <p:sldLayoutId id="2147484792" r:id="rId4"/>
    <p:sldLayoutId id="2147484793" r:id="rId5"/>
    <p:sldLayoutId id="2147484794" r:id="rId6"/>
    <p:sldLayoutId id="2147484795" r:id="rId7"/>
    <p:sldLayoutId id="2147484796" r:id="rId8"/>
    <p:sldLayoutId id="2147484797" r:id="rId9"/>
    <p:sldLayoutId id="2147484798" r:id="rId10"/>
    <p:sldLayoutId id="2147484799" r:id="rId11"/>
  </p:sldLayoutIdLst>
  <p:transition xmlns:p14="http://schemas.microsoft.com/office/powerpoint/2010/main"/>
  <p:hf hdr="0" ftr="0" dt="0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+mj-lt"/>
          <a:ea typeface="+mj-ea"/>
          <a:cs typeface="+mj-cs"/>
          <a:sym typeface="Comic Sans MS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Lucida Grande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Lucida Grande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Lucida Grande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Lucida Grande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27000"/>
            <a:ext cx="82296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082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016000"/>
            <a:ext cx="8229600" cy="409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1" y="5296959"/>
            <a:ext cx="2289175" cy="30427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8061B11D-C9E4-2044-A6E6-931D81F0674B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5296959"/>
            <a:ext cx="3505200" cy="30427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5296959"/>
            <a:ext cx="1981200" cy="30427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fld id="{A5CEAECC-0A4C-974D-930C-AF10062EB7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9525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34975" y="5379508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801" r:id="rId1"/>
    <p:sldLayoutId id="2147484802" r:id="rId2"/>
    <p:sldLayoutId id="2147484803" r:id="rId3"/>
    <p:sldLayoutId id="2147484804" r:id="rId4"/>
    <p:sldLayoutId id="2147484800" r:id="rId5"/>
    <p:sldLayoutId id="2147484805" r:id="rId6"/>
    <p:sldLayoutId id="2147484806" r:id="rId7"/>
    <p:sldLayoutId id="2147484807" r:id="rId8"/>
    <p:sldLayoutId id="2147484808" r:id="rId9"/>
    <p:sldLayoutId id="2147484809" r:id="rId10"/>
    <p:sldLayoutId id="214748481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  <a:ea typeface="ＭＳ Ｐゴシック" charset="-128"/>
          <a:cs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2"/>
        <a:buChar char=""/>
        <a:defRPr sz="26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2"/>
        <a:buChar char=""/>
        <a:defRPr sz="2300" kern="1200">
          <a:solidFill>
            <a:schemeClr val="tx2"/>
          </a:solidFill>
          <a:latin typeface="+mn-lt"/>
          <a:ea typeface="ＭＳ Ｐゴシック" pitchFamily="-112" charset="-128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2"/>
        <a:buChar char="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3A7075"/>
        </a:buClr>
        <a:buSzPct val="70000"/>
        <a:buFont typeface="Wingdings" charset="2"/>
        <a:buChar char=""/>
        <a:defRPr sz="20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2"/>
        <a:buChar char=""/>
        <a:defRPr sz="1600" kern="1200">
          <a:solidFill>
            <a:schemeClr val="tx1"/>
          </a:solidFill>
          <a:latin typeface="+mn-lt"/>
          <a:ea typeface="ＭＳ Ｐゴシック" pitchFamily="-112" charset="-128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48167"/>
            <a:ext cx="73660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608666"/>
            <a:ext cx="3644900" cy="33549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  <p:sp>
        <p:nvSpPr>
          <p:cNvPr id="13315" name="Rectangle 3"/>
          <p:cNvSpPr>
            <a:spLocks/>
          </p:cNvSpPr>
          <p:nvPr/>
        </p:nvSpPr>
        <p:spPr bwMode="auto">
          <a:xfrm>
            <a:off x="4559300" y="1820333"/>
            <a:ext cx="3644900" cy="3492500"/>
          </a:xfrm>
          <a:prstGeom prst="rect">
            <a:avLst/>
          </a:prstGeom>
          <a:noFill/>
          <a:ln w="9525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spcBef>
                <a:spcPts val="2700"/>
              </a:spcBef>
              <a:buSzPct val="171000"/>
              <a:buFont typeface="Lucida Grande" charset="0"/>
              <a:buChar char="•"/>
              <a:defRPr/>
            </a:pPr>
            <a:endParaRPr lang="en-US" sz="1800">
              <a:solidFill>
                <a:srgbClr val="5E5E5E"/>
              </a:solidFill>
              <a:latin typeface="Century Gothic" charset="0"/>
              <a:ea typeface="Times" charset="0"/>
              <a:cs typeface="Times" charset="0"/>
              <a:sym typeface="Century Gothic" charset="0"/>
            </a:endParaRPr>
          </a:p>
          <a:p>
            <a:pPr>
              <a:spcBef>
                <a:spcPts val="2700"/>
              </a:spcBef>
              <a:buSzPct val="171000"/>
              <a:buFont typeface="Lucida Grande" charset="0"/>
              <a:buChar char="•"/>
              <a:defRPr/>
            </a:pPr>
            <a:r>
              <a:rPr lang="en-US" sz="1800">
                <a:solidFill>
                  <a:srgbClr val="5E5E5E"/>
                </a:solidFill>
                <a:latin typeface="Century Gothic" charset="0"/>
                <a:ea typeface="Times" charset="0"/>
                <a:cs typeface="Times" charset="0"/>
                <a:sym typeface="Century Gothic" charset="0"/>
              </a:rPr>
              <a:t>Body Level One</a:t>
            </a:r>
          </a:p>
          <a:p>
            <a:pPr>
              <a:spcBef>
                <a:spcPts val="2700"/>
              </a:spcBef>
              <a:buSzPct val="171000"/>
              <a:buFont typeface="Lucida Grande" charset="0"/>
              <a:buChar char="•"/>
              <a:defRPr/>
            </a:pPr>
            <a:r>
              <a:rPr lang="en-US" sz="1800">
                <a:solidFill>
                  <a:srgbClr val="5E5E5E"/>
                </a:solidFill>
                <a:latin typeface="Century Gothic" charset="0"/>
                <a:ea typeface="Century Gothic" charset="0"/>
                <a:cs typeface="Century Gothic" charset="0"/>
                <a:sym typeface="Century Gothic" charset="0"/>
              </a:rPr>
              <a:t>Body Level Two</a:t>
            </a:r>
          </a:p>
          <a:p>
            <a:pPr>
              <a:spcBef>
                <a:spcPts val="2700"/>
              </a:spcBef>
              <a:buSzPct val="171000"/>
              <a:buFont typeface="Lucida Grande" charset="0"/>
              <a:buChar char="•"/>
              <a:defRPr/>
            </a:pPr>
            <a:r>
              <a:rPr lang="en-US" sz="1800">
                <a:solidFill>
                  <a:srgbClr val="5E5E5E"/>
                </a:solidFill>
                <a:latin typeface="Century Gothic" charset="0"/>
                <a:ea typeface="Century Gothic" charset="0"/>
                <a:cs typeface="Century Gothic" charset="0"/>
                <a:sym typeface="Century Gothic" charset="0"/>
              </a:rPr>
              <a:t>Body Level Three</a:t>
            </a:r>
          </a:p>
          <a:p>
            <a:pPr>
              <a:spcBef>
                <a:spcPts val="2700"/>
              </a:spcBef>
              <a:buSzPct val="171000"/>
              <a:buFont typeface="Lucida Grande" charset="0"/>
              <a:buChar char="•"/>
              <a:defRPr/>
            </a:pPr>
            <a:r>
              <a:rPr lang="en-US" sz="1800">
                <a:solidFill>
                  <a:srgbClr val="5E5E5E"/>
                </a:solidFill>
                <a:latin typeface="Century Gothic" charset="0"/>
                <a:ea typeface="Century Gothic" charset="0"/>
                <a:cs typeface="Century Gothic" charset="0"/>
                <a:sym typeface="Century Gothic" charset="0"/>
              </a:rPr>
              <a:t>Body Level Four</a:t>
            </a:r>
          </a:p>
          <a:p>
            <a:pPr>
              <a:spcBef>
                <a:spcPts val="2700"/>
              </a:spcBef>
              <a:buSzPct val="171000"/>
              <a:buFont typeface="Lucida Grande" charset="0"/>
              <a:buChar char="•"/>
              <a:defRPr/>
            </a:pPr>
            <a:r>
              <a:rPr lang="en-US" sz="1800">
                <a:solidFill>
                  <a:srgbClr val="5E5E5E"/>
                </a:solidFill>
                <a:latin typeface="Century Gothic" charset="0"/>
                <a:ea typeface="Century Gothic" charset="0"/>
                <a:cs typeface="Century Gothic" charset="0"/>
                <a:sym typeface="Century Gothic" charset="0"/>
              </a:rPr>
              <a:t>Body Level Five</a:t>
            </a:r>
          </a:p>
          <a:p>
            <a:pPr algn="ctr">
              <a:spcBef>
                <a:spcPts val="2700"/>
              </a:spcBef>
              <a:defRPr/>
            </a:pPr>
            <a:endParaRPr lang="en-US" sz="2600">
              <a:solidFill>
                <a:schemeClr val="tx1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48" r:id="rId2"/>
    <p:sldLayoutId id="2147484549" r:id="rId3"/>
    <p:sldLayoutId id="2147484550" r:id="rId4"/>
    <p:sldLayoutId id="2147484551" r:id="rId5"/>
    <p:sldLayoutId id="2147484552" r:id="rId6"/>
    <p:sldLayoutId id="2147484553" r:id="rId7"/>
    <p:sldLayoutId id="2147484554" r:id="rId8"/>
    <p:sldLayoutId id="2147484555" r:id="rId9"/>
    <p:sldLayoutId id="2147484556" r:id="rId10"/>
    <p:sldLayoutId id="2147484557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676400" y="317500"/>
            <a:ext cx="6781800" cy="13335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omic Sans MS" charset="0"/>
              </a:rPr>
              <a:t>Click to edit Master title style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51000"/>
            <a:ext cx="7772400" cy="4064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omic Sans MS" charset="0"/>
              </a:rPr>
              <a:t>Click to edit Master text styles</a:t>
            </a:r>
          </a:p>
          <a:p>
            <a:pPr lvl="1"/>
            <a:r>
              <a:rPr lang="en-US">
                <a:sym typeface="Comic Sans MS" charset="0"/>
              </a:rPr>
              <a:t>Second level</a:t>
            </a:r>
          </a:p>
          <a:p>
            <a:pPr lvl="2"/>
            <a:r>
              <a:rPr lang="en-US">
                <a:sym typeface="Comic Sans MS" charset="0"/>
              </a:rPr>
              <a:t>Third level</a:t>
            </a:r>
          </a:p>
          <a:p>
            <a:pPr lvl="3"/>
            <a:r>
              <a:rPr lang="en-US">
                <a:sym typeface="Comic Sans MS" charset="0"/>
              </a:rPr>
              <a:t>Fourth level</a:t>
            </a:r>
          </a:p>
          <a:p>
            <a:pPr lvl="4"/>
            <a:r>
              <a:rPr lang="en-US">
                <a:sym typeface="Comic Sans MS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558" r:id="rId1"/>
    <p:sldLayoutId id="2147484559" r:id="rId2"/>
    <p:sldLayoutId id="2147484560" r:id="rId3"/>
    <p:sldLayoutId id="2147484561" r:id="rId4"/>
    <p:sldLayoutId id="2147484562" r:id="rId5"/>
    <p:sldLayoutId id="2147484563" r:id="rId6"/>
    <p:sldLayoutId id="2147484564" r:id="rId7"/>
    <p:sldLayoutId id="2147484565" r:id="rId8"/>
    <p:sldLayoutId id="2147484566" r:id="rId9"/>
    <p:sldLayoutId id="2147484567" r:id="rId10"/>
    <p:sldLayoutId id="2147484568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+mj-lt"/>
          <a:ea typeface="+mj-ea"/>
          <a:cs typeface="+mj-cs"/>
          <a:sym typeface="Comic Sans MS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3600">
          <a:solidFill>
            <a:srgbClr val="FBFB58"/>
          </a:solidFill>
          <a:latin typeface="Comic Sans MS" charset="0"/>
          <a:ea typeface="ヒラギノ明朝 ProN W3" charset="-128"/>
          <a:cs typeface="ヒラギノ明朝 ProN W3" charset="-128"/>
          <a:sym typeface="Comic Sans MS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Lucida Grande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Lucida Grande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Lucida Grande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Lucida Grande" charset="0"/>
        <a:buChar char="–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Lucida Grande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Comic Sans M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740834"/>
            <a:ext cx="7366000" cy="423333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chemeClr val="tx1"/>
          </a:solidFill>
          <a:latin typeface="Gill Sans" charset="0"/>
          <a:ea typeface="ヒラギノ角ゴ ProN W3" charset="-128"/>
          <a:cs typeface="ヒラギノ角ゴ ProN W3" charset="-128"/>
          <a:sym typeface="Gill Sans" charset="0"/>
        </a:defRPr>
      </a:lvl9pPr>
    </p:titleStyle>
    <p:bodyStyle>
      <a:lvl1pPr marL="596900" indent="-406400" algn="l" rtl="0" eaLnBrk="0" fontAlgn="base" hangingPunct="0">
        <a:spcBef>
          <a:spcPts val="33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901700" indent="-406400" algn="l" rtl="0" eaLnBrk="0" fontAlgn="base" hangingPunct="0">
        <a:spcBef>
          <a:spcPts val="33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219200" indent="-406400" algn="l" rtl="0" eaLnBrk="0" fontAlgn="base" hangingPunct="0">
        <a:spcBef>
          <a:spcPts val="33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536700" indent="-406400" algn="l" rtl="0" eaLnBrk="0" fontAlgn="base" hangingPunct="0">
        <a:spcBef>
          <a:spcPts val="33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841500" indent="-406400" algn="l" rtl="0" eaLnBrk="0" fontAlgn="base" hangingPunct="0">
        <a:spcBef>
          <a:spcPts val="33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98700" indent="-406400" algn="l" rtl="0" fontAlgn="base">
        <a:spcBef>
          <a:spcPts val="33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755900" indent="-406400" algn="l" rtl="0" fontAlgn="base">
        <a:spcBef>
          <a:spcPts val="33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213100" indent="-406400" algn="l" rtl="0" fontAlgn="base">
        <a:spcBef>
          <a:spcPts val="33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70300" indent="-406400" algn="l" rtl="0" fontAlgn="base">
        <a:spcBef>
          <a:spcPts val="33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48167"/>
            <a:ext cx="73660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61000" y="1619250"/>
            <a:ext cx="2794000" cy="33549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581" r:id="rId2"/>
    <p:sldLayoutId id="2147484582" r:id="rId3"/>
    <p:sldLayoutId id="2147484583" r:id="rId4"/>
    <p:sldLayoutId id="2147484584" r:id="rId5"/>
    <p:sldLayoutId id="2147484585" r:id="rId6"/>
    <p:sldLayoutId id="2147484586" r:id="rId7"/>
    <p:sldLayoutId id="2147484587" r:id="rId8"/>
    <p:sldLayoutId id="2147484588" r:id="rId9"/>
    <p:sldLayoutId id="2147484589" r:id="rId10"/>
    <p:sldLayoutId id="2147484590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48167"/>
            <a:ext cx="73660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619250"/>
            <a:ext cx="3543300" cy="33549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1" r:id="rId1"/>
    <p:sldLayoutId id="2147484592" r:id="rId2"/>
    <p:sldLayoutId id="2147484593" r:id="rId3"/>
    <p:sldLayoutId id="2147484594" r:id="rId4"/>
    <p:sldLayoutId id="2147484595" r:id="rId5"/>
    <p:sldLayoutId id="2147484596" r:id="rId6"/>
    <p:sldLayoutId id="2147484597" r:id="rId7"/>
    <p:sldLayoutId id="2147484598" r:id="rId8"/>
    <p:sldLayoutId id="2147484599" r:id="rId9"/>
    <p:sldLayoutId id="2147484600" r:id="rId10"/>
    <p:sldLayoutId id="2147484601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000000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000000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000000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000000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000000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000000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000000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000000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2700"/>
        </a:spcBef>
        <a:spcAft>
          <a:spcPct val="0"/>
        </a:spcAft>
        <a:buSzPct val="171000"/>
        <a:buFont typeface="Lucida Grande" charset="0"/>
        <a:buChar char="•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48167"/>
            <a:ext cx="86233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  <p:sp>
        <p:nvSpPr>
          <p:cNvPr id="87043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608667"/>
            <a:ext cx="8623300" cy="3757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text styles</a:t>
            </a:r>
          </a:p>
          <a:p>
            <a:pPr lvl="1"/>
            <a:r>
              <a:rPr lang="en-US">
                <a:sym typeface="Century Gothic" charset="0"/>
              </a:rPr>
              <a:t>Second level</a:t>
            </a:r>
          </a:p>
          <a:p>
            <a:pPr lvl="2"/>
            <a:r>
              <a:rPr lang="en-US">
                <a:sym typeface="Century Gothic" charset="0"/>
              </a:rPr>
              <a:t>Third level</a:t>
            </a:r>
          </a:p>
          <a:p>
            <a:pPr lvl="3"/>
            <a:r>
              <a:rPr lang="en-US">
                <a:sym typeface="Century Gothic" charset="0"/>
              </a:rPr>
              <a:t>Fourth level</a:t>
            </a:r>
          </a:p>
          <a:p>
            <a:pPr lvl="4"/>
            <a:r>
              <a:rPr lang="en-US">
                <a:sym typeface="Century Gothic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2" r:id="rId1"/>
    <p:sldLayoutId id="2147484603" r:id="rId2"/>
    <p:sldLayoutId id="2147484604" r:id="rId3"/>
    <p:sldLayoutId id="2147484605" r:id="rId4"/>
    <p:sldLayoutId id="2147484606" r:id="rId5"/>
    <p:sldLayoutId id="2147484607" r:id="rId6"/>
    <p:sldLayoutId id="2147484608" r:id="rId7"/>
    <p:sldLayoutId id="2147484609" r:id="rId8"/>
    <p:sldLayoutId id="2147484610" r:id="rId9"/>
    <p:sldLayoutId id="2147484611" r:id="rId10"/>
    <p:sldLayoutId id="2147484612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effectLst>
            <a:outerShdw blurRad="38100" dist="38100" dir="2700000" algn="tl">
              <a:srgbClr val="DDDDDD"/>
            </a:outerShdw>
          </a:effectLst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5381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2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1pPr>
      <a:lvl2pPr marL="8429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-"/>
        <a:defRPr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2pPr>
      <a:lvl3pPr marL="11604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‣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3pPr>
      <a:lvl4pPr marL="1477963" indent="-347663" algn="l" rtl="0" eaLnBrk="0" fontAlgn="base" hangingPunct="0">
        <a:spcBef>
          <a:spcPts val="1500"/>
        </a:spcBef>
        <a:spcAft>
          <a:spcPct val="0"/>
        </a:spcAft>
        <a:buSzPct val="125000"/>
        <a:buFont typeface="Lucida Grande" charset="0"/>
        <a:buChar char="๏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4pPr>
      <a:lvl5pPr marL="1782763" indent="-347663" algn="l" rtl="0" eaLnBrk="0" fontAlgn="base" hangingPunct="0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5pPr>
      <a:lvl6pPr marL="22399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6pPr>
      <a:lvl7pPr marL="26971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7pPr>
      <a:lvl8pPr marL="31543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8pPr>
      <a:lvl9pPr marL="3611563" indent="-347663" algn="l" rtl="0" fontAlgn="base">
        <a:spcBef>
          <a:spcPts val="1500"/>
        </a:spcBef>
        <a:spcAft>
          <a:spcPct val="0"/>
        </a:spcAft>
        <a:buClr>
          <a:srgbClr val="5E5E5E"/>
        </a:buClr>
        <a:buSzPct val="125000"/>
        <a:buFont typeface="Century Gothic" charset="0"/>
        <a:buChar char="•"/>
        <a:defRPr sz="1200">
          <a:solidFill>
            <a:srgbClr val="5E5E5E"/>
          </a:solidFill>
          <a:latin typeface="+mn-lt"/>
          <a:ea typeface="+mn-ea"/>
          <a:cs typeface="+mn-cs"/>
          <a:sym typeface="Century Goth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89000" y="148167"/>
            <a:ext cx="7366000" cy="14287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entury Gothic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3" r:id="rId1"/>
    <p:sldLayoutId id="2147484614" r:id="rId2"/>
    <p:sldLayoutId id="2147484615" r:id="rId3"/>
    <p:sldLayoutId id="2147484616" r:id="rId4"/>
    <p:sldLayoutId id="2147484617" r:id="rId5"/>
    <p:sldLayoutId id="2147484618" r:id="rId6"/>
    <p:sldLayoutId id="2147484619" r:id="rId7"/>
    <p:sldLayoutId id="2147484620" r:id="rId8"/>
    <p:sldLayoutId id="2147484621" r:id="rId9"/>
    <p:sldLayoutId id="2147484622" r:id="rId10"/>
    <p:sldLayoutId id="2147484623" r:id="rId11"/>
  </p:sldLayoutIdLst>
  <p:transition xmlns:p14="http://schemas.microsoft.com/office/powerpoint/2010/main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+mj-lt"/>
          <a:ea typeface="+mj-ea"/>
          <a:cs typeface="+mj-cs"/>
          <a:sym typeface="Century 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400">
          <a:solidFill>
            <a:srgbClr val="AA0011"/>
          </a:solidFill>
          <a:latin typeface="Century Gothic" charset="0"/>
          <a:ea typeface="ヒラギノ明朝 ProN W3" charset="-128"/>
          <a:cs typeface="ヒラギノ明朝 ProN W3" charset="-128"/>
          <a:sym typeface="Century Gothic" charset="0"/>
        </a:defRPr>
      </a:lvl9pPr>
    </p:titleStyle>
    <p:bodyStyle>
      <a:lvl1pPr marL="6350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939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2573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5748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1879600" indent="-406400" algn="l" rtl="0" eaLnBrk="0" fontAlgn="base" hangingPunct="0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3368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27940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2512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3708400" indent="-406400" algn="l" rtl="0" fontAlgn="base">
        <a:spcBef>
          <a:spcPts val="1600"/>
        </a:spcBef>
        <a:spcAft>
          <a:spcPct val="0"/>
        </a:spcAft>
        <a:buSzPct val="171000"/>
        <a:buFont typeface="Lucida Grande" charset="0"/>
        <a:buChar char="•"/>
        <a:defRPr sz="2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6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www.pnas.org/content/103/40/14941" TargetMode="External"/><Relationship Id="rId1" Type="http://schemas.openxmlformats.org/officeDocument/2006/relationships/slideLayout" Target="../slideLayouts/slideLayout28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1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jpeg"/><Relationship Id="rId1" Type="http://schemas.openxmlformats.org/officeDocument/2006/relationships/slideLayout" Target="../slideLayouts/slideLayout281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1.xml"/><Relationship Id="rId2" Type="http://schemas.openxmlformats.org/officeDocument/2006/relationships/image" Target="../media/image24.emf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2.xml"/><Relationship Id="rId2" Type="http://schemas.openxmlformats.org/officeDocument/2006/relationships/hyperlink" Target="https://www.youtube.com/watch?v=swoDROzsjXg" TargetMode="External"/><Relationship Id="rId3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mj.bmj.com/content/78/918/216.full" TargetMode="External"/><Relationship Id="rId4" Type="http://schemas.openxmlformats.org/officeDocument/2006/relationships/hyperlink" Target="https://courses.lumenlearning.com/microbiology/chapter/how-pathogens-cause-disease/" TargetMode="External"/><Relationship Id="rId5" Type="http://schemas.openxmlformats.org/officeDocument/2006/relationships/hyperlink" Target="https://www.ibiology.org/microbiology/pathogenic-bacteria-distinguishes-pathogen-non-pathogen/" TargetMode="External"/><Relationship Id="rId1" Type="http://schemas.openxmlformats.org/officeDocument/2006/relationships/slideLayout" Target="../slideLayouts/slideLayout277.xml"/><Relationship Id="rId2" Type="http://schemas.openxmlformats.org/officeDocument/2006/relationships/hyperlink" Target="https://www.ncbi.nlm.nih.gov/books/NBK8526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9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1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2200" dirty="0" smtClean="0"/>
              <a:t>Pathogen </a:t>
            </a:r>
            <a:r>
              <a:rPr lang="en-US" sz="2200" dirty="0" smtClean="0"/>
              <a:t>Biology</a:t>
            </a:r>
          </a:p>
        </p:txBody>
      </p:sp>
      <p:sp>
        <p:nvSpPr>
          <p:cNvPr id="467971" name="Rectangle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Professor Mark Pallen</a:t>
            </a:r>
            <a:endParaRPr lang="en-US" dirty="0"/>
          </a:p>
        </p:txBody>
      </p:sp>
      <p:pic>
        <p:nvPicPr>
          <p:cNvPr id="5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635000"/>
            <a:ext cx="6553200" cy="1524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Bacterial Virulence </a:t>
            </a:r>
            <a:br>
              <a:rPr lang="en-US" dirty="0" smtClean="0"/>
            </a:br>
            <a:r>
              <a:rPr lang="en-US" sz="2400" i="1" dirty="0" smtClean="0"/>
              <a:t>A more sophisticated view</a:t>
            </a:r>
          </a:p>
        </p:txBody>
      </p:sp>
      <p:sp>
        <p:nvSpPr>
          <p:cNvPr id="333827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323528" y="997293"/>
            <a:ext cx="8640960" cy="2340260"/>
          </a:xfrm>
        </p:spPr>
        <p:txBody>
          <a:bodyPr numCol="2"/>
          <a:lstStyle/>
          <a:p>
            <a:pPr eaLnBrk="1" hangingPunct="1"/>
            <a:r>
              <a:rPr lang="en-US" dirty="0" smtClean="0"/>
              <a:t>Virulence as a process is</a:t>
            </a:r>
          </a:p>
          <a:p>
            <a:pPr eaLnBrk="1" hangingPunct="1"/>
            <a:r>
              <a:rPr lang="en-US" dirty="0" smtClean="0"/>
              <a:t>MULTIFACTORIAL 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A bacterial army, like a human army, needs more than just its firearms to enter and secure enemy territory…</a:t>
            </a:r>
          </a:p>
          <a:p>
            <a:pPr eaLnBrk="1" hangingPunct="1"/>
            <a:r>
              <a:rPr lang="en-US" dirty="0" smtClean="0"/>
              <a:t>MULTIDIMENSIONAL</a:t>
            </a:r>
            <a:endParaRPr lang="en-US" dirty="0"/>
          </a:p>
          <a:p>
            <a:pPr lvl="1" eaLnBrk="1" hangingPunct="1"/>
            <a:r>
              <a:rPr lang="en-US" dirty="0">
                <a:ea typeface="ＭＳ Ｐゴシック" charset="-128"/>
              </a:rPr>
              <a:t>A programme of events </a:t>
            </a:r>
            <a:r>
              <a:rPr lang="en-US" dirty="0" err="1">
                <a:ea typeface="ＭＳ Ｐゴシック" charset="-128"/>
              </a:rPr>
              <a:t>organised</a:t>
            </a:r>
            <a:r>
              <a:rPr lang="en-US" dirty="0">
                <a:ea typeface="ＭＳ Ｐゴシック" charset="-128"/>
              </a:rPr>
              <a:t> in time and </a:t>
            </a:r>
            <a:r>
              <a:rPr lang="en-US" dirty="0" smtClean="0">
                <a:ea typeface="ＭＳ Ｐゴシック" charset="-128"/>
              </a:rPr>
              <a:t>space</a:t>
            </a:r>
          </a:p>
          <a:p>
            <a:pPr lvl="1" eaLnBrk="1" hangingPunct="1"/>
            <a:r>
              <a:rPr lang="en-US" dirty="0" smtClean="0">
                <a:ea typeface="ＭＳ Ｐゴシック" charset="-128"/>
              </a:rPr>
              <a:t>“</a:t>
            </a:r>
            <a:r>
              <a:rPr lang="en-US" dirty="0">
                <a:ea typeface="ＭＳ Ｐゴシック" charset="-128"/>
              </a:rPr>
              <a:t>An army marches on its stomach”  Napoleon</a:t>
            </a:r>
          </a:p>
          <a:p>
            <a:pPr lvl="1" eaLnBrk="1" hangingPunct="1"/>
            <a:endParaRPr lang="en-US" dirty="0">
              <a:ea typeface="ＭＳ Ｐゴシック" charset="-128"/>
            </a:endParaRPr>
          </a:p>
          <a:p>
            <a:pPr lvl="1" eaLnBrk="1" hangingPunct="1"/>
            <a:endParaRPr lang="en-US" dirty="0" smtClean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3217540"/>
            <a:ext cx="4399660" cy="201740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433564"/>
            <a:ext cx="1672279" cy="189739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200" i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S</a:t>
            </a:r>
            <a:r>
              <a:rPr lang="en-US" sz="4000"/>
              <a:t>teps in successful infection</a:t>
            </a:r>
          </a:p>
        </p:txBody>
      </p:sp>
      <p:sp>
        <p:nvSpPr>
          <p:cNvPr id="44033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304800" y="1079500"/>
            <a:ext cx="4267200" cy="4144724"/>
          </a:xfrm>
        </p:spPr>
        <p:txBody>
          <a:bodyPr>
            <a:spAutoFit/>
          </a:bodyPr>
          <a:lstStyle/>
          <a:p>
            <a:pPr marL="576263" eaLnBrk="1" hangingPunct="1">
              <a:defRPr/>
            </a:pPr>
            <a:r>
              <a:rPr 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/>
              <a:t>ex comes before disease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/>
              <a:t>acquire virulence genes</a:t>
            </a:r>
          </a:p>
          <a:p>
            <a:pPr marL="576263" eaLnBrk="1" hangingPunct="1">
              <a:defRPr/>
            </a:pPr>
            <a:r>
              <a:rPr 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/>
              <a:t>ense environment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/>
              <a:t>and </a:t>
            </a: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witch virulence genes on and off</a:t>
            </a:r>
          </a:p>
          <a:p>
            <a:pPr marL="576263" eaLnBrk="1" hangingPunct="1">
              <a:defRPr/>
            </a:pPr>
            <a:r>
              <a:rPr 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/>
              <a:t>wim to site of </a:t>
            </a:r>
            <a:r>
              <a:rPr lang="en-US" sz="2000" dirty="0" smtClean="0"/>
              <a:t>infection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tick to site of infection 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cavenge nutrients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urvive </a:t>
            </a:r>
            <a:r>
              <a:rPr lang="en-US" sz="2000" i="1" dirty="0" smtClean="0">
                <a:solidFill>
                  <a:srgbClr val="FF0000"/>
                </a:solidFill>
              </a:rPr>
              <a:t>S</a:t>
            </a:r>
            <a:r>
              <a:rPr lang="en-US" sz="2000" dirty="0" smtClean="0"/>
              <a:t>tress 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tealth: avoid host </a:t>
            </a:r>
            <a:r>
              <a:rPr lang="en-US" sz="2000" dirty="0" err="1" smtClean="0"/>
              <a:t>defences</a:t>
            </a:r>
            <a:endParaRPr lang="en-US" sz="2000" dirty="0" smtClean="0"/>
          </a:p>
          <a:p>
            <a:pPr marL="576263" eaLnBrk="1" hangingPunct="1">
              <a:defRPr/>
            </a:pP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079500"/>
            <a:ext cx="3987800" cy="3747180"/>
          </a:xfrm>
        </p:spPr>
        <p:txBody>
          <a:bodyPr>
            <a:spAutoFit/>
          </a:bodyPr>
          <a:lstStyle/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trike-back 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 smtClean="0"/>
              <a:t>damage host tissues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ecrete and </a:t>
            </a:r>
            <a:r>
              <a:rPr lang="en-US" sz="2000" i="1" dirty="0" smtClean="0">
                <a:solidFill>
                  <a:srgbClr val="AA001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ubvert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 smtClean="0"/>
              <a:t>host cell </a:t>
            </a:r>
            <a:r>
              <a:rPr lang="en-US" sz="2000" dirty="0" err="1" smtClean="0"/>
              <a:t>cytoskeletal</a:t>
            </a:r>
            <a:r>
              <a:rPr lang="en-US" sz="2000" dirty="0" smtClean="0"/>
              <a:t> and </a:t>
            </a:r>
            <a:r>
              <a:rPr lang="en-US" sz="2000" dirty="0" err="1" smtClean="0"/>
              <a:t>signalling</a:t>
            </a:r>
            <a:r>
              <a:rPr lang="en-US" sz="2000" dirty="0" smtClean="0"/>
              <a:t> pathways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urvive within host cells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pread 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 smtClean="0"/>
              <a:t>through cells and organs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catter</a:t>
            </a:r>
          </a:p>
          <a:p>
            <a:pPr eaLnBrk="1" hangingPunct="1">
              <a:defRPr/>
            </a:pPr>
            <a:endParaRPr lang="en-US" sz="2000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Bacterial </a:t>
            </a:r>
            <a:r>
              <a:rPr lang="en-US" i="1" dirty="0" smtClean="0">
                <a:solidFill>
                  <a:srgbClr val="FF0000"/>
                </a:solidFill>
              </a:rPr>
              <a:t>Sex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drives the evolution of virulence</a:t>
            </a:r>
          </a:p>
        </p:txBody>
      </p:sp>
      <p:sp>
        <p:nvSpPr>
          <p:cNvPr id="339971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4419600" cy="4114271"/>
          </a:xfrm>
        </p:spPr>
        <p:txBody>
          <a:bodyPr/>
          <a:lstStyle/>
          <a:p>
            <a:pPr eaLnBrk="1" hangingPunct="1"/>
            <a:r>
              <a:rPr lang="en-US" sz="1800" dirty="0" smtClean="0"/>
              <a:t>Molecular phylogeny: ribosomal RNA and other sequences allowed </a:t>
            </a:r>
            <a:r>
              <a:rPr lang="en-US" sz="1800" dirty="0" err="1" smtClean="0"/>
              <a:t>realisation</a:t>
            </a:r>
            <a:r>
              <a:rPr lang="en-US" sz="1800" dirty="0" smtClean="0"/>
              <a:t> of Darwin’s dream of Tree of Life by Woese et al in 1980s </a:t>
            </a:r>
          </a:p>
          <a:p>
            <a:pPr lvl="1" eaLnBrk="1" hangingPunct="1"/>
            <a:r>
              <a:rPr lang="en-US" sz="1600" dirty="0" smtClean="0"/>
              <a:t>practical consequence identification of non-culturable bacteria, e.g. </a:t>
            </a:r>
            <a:r>
              <a:rPr lang="en-US" sz="1600" i="1" dirty="0" err="1" smtClean="0"/>
              <a:t>Trophyerma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whippeli</a:t>
            </a:r>
            <a:endParaRPr lang="en-US" sz="1600" i="1" dirty="0" smtClean="0">
              <a:sym typeface="Comic Sans MS" charset="0"/>
            </a:endParaRPr>
          </a:p>
          <a:p>
            <a:pPr eaLnBrk="1" hangingPunct="1"/>
            <a:r>
              <a:rPr lang="en-US" sz="1800" dirty="0" smtClean="0"/>
              <a:t>More recently, genome sequencing suggests horizontal gene transfer has played a large role in shaping bacterial evolution</a:t>
            </a:r>
          </a:p>
          <a:p>
            <a:pPr lvl="1" eaLnBrk="1" hangingPunct="1"/>
            <a:r>
              <a:rPr lang="en-US" sz="1600" dirty="0" smtClean="0"/>
              <a:t>Web or Net of Life</a:t>
            </a:r>
          </a:p>
          <a:p>
            <a:pPr lvl="1" eaLnBrk="1" hangingPunct="1"/>
            <a:r>
              <a:rPr lang="en-US" sz="1600" dirty="0" smtClean="0"/>
              <a:t>Genomes as mosaics</a:t>
            </a:r>
          </a:p>
          <a:p>
            <a:pPr lvl="1" eaLnBrk="1" hangingPunct="1"/>
            <a:r>
              <a:rPr lang="en-US" sz="1600" dirty="0" smtClean="0"/>
              <a:t>Cores (housekeeping genes) and options (niche-specific)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270000"/>
            <a:ext cx="4241800" cy="19618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14800" y="533400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http://commons.wikimedia.org/wiki/File:Phylogenetic_Tree_of_Life.png</a:t>
            </a:r>
          </a:p>
          <a:p>
            <a:r>
              <a:rPr lang="en-US" sz="1000" dirty="0" smtClean="0">
                <a:solidFill>
                  <a:srgbClr val="000000"/>
                </a:solidFill>
              </a:rPr>
              <a:t>Creative Commons Attribution 3.0 Unported license.	</a:t>
            </a:r>
          </a:p>
          <a:p>
            <a:endParaRPr lang="en-US" sz="1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Bacterial </a:t>
            </a:r>
            <a:r>
              <a:rPr lang="en-US" i="1" dirty="0">
                <a:solidFill>
                  <a:srgbClr val="FF0027"/>
                </a:solidFill>
              </a:rPr>
              <a:t>S</a:t>
            </a:r>
            <a:r>
              <a:rPr lang="en-US" dirty="0">
                <a:solidFill>
                  <a:srgbClr val="FF0027"/>
                </a:solidFill>
              </a:rPr>
              <a:t>ex</a:t>
            </a:r>
            <a:r>
              <a:rPr lang="en-US" dirty="0"/>
              <a:t> </a:t>
            </a:r>
            <a:br>
              <a:rPr lang="en-US" dirty="0"/>
            </a:br>
            <a:r>
              <a:rPr lang="en-US" sz="2400" dirty="0"/>
              <a:t>acquiring virulence genes</a:t>
            </a:r>
          </a:p>
        </p:txBody>
      </p:sp>
      <p:sp>
        <p:nvSpPr>
          <p:cNvPr id="34099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1270000"/>
            <a:ext cx="4953000" cy="4064000"/>
          </a:xfrm>
        </p:spPr>
        <p:txBody>
          <a:bodyPr/>
          <a:lstStyle/>
          <a:p>
            <a:pPr marL="576263" eaLnBrk="1" hangingPunct="1"/>
            <a:r>
              <a:rPr lang="en-US" sz="2400" dirty="0"/>
              <a:t>Bacteria have three ways of exchanging DNA</a:t>
            </a:r>
          </a:p>
          <a:p>
            <a:pPr marL="881063" lvl="1" eaLnBrk="1" hangingPunct="1">
              <a:buFont typeface="Lucida Grande" charset="0"/>
              <a:buChar char="•"/>
            </a:pPr>
            <a:r>
              <a:rPr lang="en-US" sz="2000" dirty="0"/>
              <a:t>Transformation </a:t>
            </a:r>
          </a:p>
          <a:p>
            <a:pPr marL="1198563" lvl="2" eaLnBrk="1" hangingPunct="1"/>
            <a:r>
              <a:rPr lang="en-US" sz="1800" dirty="0">
                <a:ea typeface="ＭＳ Ｐゴシック" charset="-128"/>
              </a:rPr>
              <a:t>cells take up naked DNA</a:t>
            </a:r>
          </a:p>
          <a:p>
            <a:pPr marL="881063" lvl="1" eaLnBrk="1" hangingPunct="1">
              <a:buFont typeface="Lucida Grande" charset="0"/>
              <a:buChar char="•"/>
            </a:pPr>
            <a:r>
              <a:rPr lang="en-US" sz="2000" dirty="0"/>
              <a:t>Transduction </a:t>
            </a:r>
          </a:p>
          <a:p>
            <a:pPr marL="1198563" lvl="2" eaLnBrk="1" hangingPunct="1"/>
            <a:r>
              <a:rPr lang="en-US" sz="1800" dirty="0">
                <a:ea typeface="ＭＳ Ｐゴシック" charset="-128"/>
              </a:rPr>
              <a:t>phages carry DNA</a:t>
            </a:r>
          </a:p>
          <a:p>
            <a:pPr marL="881063" lvl="1" eaLnBrk="1" hangingPunct="1">
              <a:buFont typeface="Lucida Grande" charset="0"/>
              <a:buChar char="•"/>
            </a:pPr>
            <a:r>
              <a:rPr lang="en-US" sz="2000" dirty="0"/>
              <a:t>Conjugation</a:t>
            </a:r>
          </a:p>
          <a:p>
            <a:pPr marL="1198563" lvl="2" eaLnBrk="1" hangingPunct="1"/>
            <a:r>
              <a:rPr lang="en-US" sz="1800" dirty="0">
                <a:ea typeface="ＭＳ Ｐゴシック" charset="-128"/>
              </a:rPr>
              <a:t>cells mate through </a:t>
            </a:r>
            <a:r>
              <a:rPr lang="en-US" sz="1800" dirty="0" err="1">
                <a:ea typeface="ＭＳ Ｐゴシック" charset="-128"/>
              </a:rPr>
              <a:t>specialised</a:t>
            </a:r>
            <a:r>
              <a:rPr lang="en-US" sz="1800" dirty="0" smtClean="0">
                <a:ea typeface="ＭＳ Ｐゴシック" charset="-128"/>
              </a:rPr>
              <a:t> organelles</a:t>
            </a:r>
            <a:endParaRPr lang="en-US" sz="1800" dirty="0">
              <a:ea typeface="ＭＳ Ｐゴシック" charset="-12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191611" y="1143000"/>
            <a:ext cx="1183329" cy="5156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528530" y="1282969"/>
            <a:ext cx="509489" cy="235738"/>
          </a:xfrm>
          <a:prstGeom prst="ellipse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Curved Connector 14"/>
          <p:cNvCxnSpPr/>
          <p:nvPr/>
        </p:nvCxnSpPr>
        <p:spPr>
          <a:xfrm flipV="1">
            <a:off x="6786673" y="1562909"/>
            <a:ext cx="460183" cy="191538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flipV="1">
            <a:off x="6068347" y="1923478"/>
            <a:ext cx="460183" cy="191538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/>
          <p:nvPr/>
        </p:nvCxnSpPr>
        <p:spPr>
          <a:xfrm flipV="1">
            <a:off x="7083929" y="1827709"/>
            <a:ext cx="460183" cy="191538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876801" y="2590259"/>
            <a:ext cx="1183329" cy="5156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13721" y="2730229"/>
            <a:ext cx="509489" cy="235738"/>
          </a:xfrm>
          <a:prstGeom prst="ellipse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7544112" y="2584979"/>
            <a:ext cx="1183329" cy="5156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061819" y="2756333"/>
            <a:ext cx="509489" cy="235738"/>
          </a:xfrm>
          <a:prstGeom prst="ellipse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191611" y="3802323"/>
            <a:ext cx="1183329" cy="5156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689486" y="4052795"/>
            <a:ext cx="509489" cy="235738"/>
          </a:xfrm>
          <a:prstGeom prst="ellipse">
            <a:avLst/>
          </a:prstGeom>
          <a:noFill/>
          <a:ln w="3810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506" y="3124577"/>
            <a:ext cx="751117" cy="62617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176" y="3553693"/>
            <a:ext cx="256799" cy="248630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5829347" y="2671245"/>
            <a:ext cx="102698" cy="117966"/>
          </a:xfrm>
          <a:prstGeom prst="ellips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6191611" y="2579481"/>
            <a:ext cx="1183329" cy="51567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28530" y="2802487"/>
            <a:ext cx="509489" cy="23573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144157" y="2660467"/>
            <a:ext cx="102698" cy="117966"/>
          </a:xfrm>
          <a:prstGeom prst="ellips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283505" y="2660467"/>
            <a:ext cx="102698" cy="117966"/>
          </a:xfrm>
          <a:prstGeom prst="ellipse">
            <a:avLst/>
          </a:prstGeom>
          <a:noFill/>
          <a:ln w="38100" cap="flat" cmpd="sng" algn="ctr">
            <a:solidFill>
              <a:srgbClr val="3366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hape 29"/>
          <p:cNvCxnSpPr/>
          <p:nvPr/>
        </p:nvCxnSpPr>
        <p:spPr>
          <a:xfrm flipV="1">
            <a:off x="7742318" y="2662773"/>
            <a:ext cx="828989" cy="116813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32" idx="2"/>
          </p:cNvCxnSpPr>
          <p:nvPr/>
        </p:nvCxnSpPr>
        <p:spPr>
          <a:xfrm rot="10800000" flipV="1">
            <a:off x="5932050" y="2719449"/>
            <a:ext cx="351457" cy="10780"/>
          </a:xfrm>
          <a:prstGeom prst="straightConnector1">
            <a:avLst/>
          </a:prstGeom>
          <a:ln w="38100" cap="flat" cmpd="sng" algn="ctr">
            <a:solidFill>
              <a:srgbClr val="8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034623" y="2789213"/>
            <a:ext cx="707694" cy="176754"/>
          </a:xfrm>
          <a:prstGeom prst="straightConnector1">
            <a:avLst/>
          </a:prstGeom>
          <a:ln w="38100" cap="flat" cmpd="sng" algn="ctr">
            <a:solidFill>
              <a:srgbClr val="8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5400000" flipH="1" flipV="1">
            <a:off x="6229085" y="2119080"/>
            <a:ext cx="920804" cy="1"/>
          </a:xfrm>
          <a:prstGeom prst="straightConnector1">
            <a:avLst/>
          </a:prstGeom>
          <a:ln w="38100" cap="flat" cmpd="sng" algn="ctr">
            <a:solidFill>
              <a:srgbClr val="8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6200000" flipH="1">
            <a:off x="6896023" y="3451488"/>
            <a:ext cx="701667" cy="2"/>
          </a:xfrm>
          <a:prstGeom prst="straightConnector1">
            <a:avLst/>
          </a:prstGeom>
          <a:ln w="38100" cap="flat" cmpd="sng" algn="ctr">
            <a:solidFill>
              <a:srgbClr val="800000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Curved Connector 37"/>
          <p:cNvCxnSpPr/>
          <p:nvPr/>
        </p:nvCxnSpPr>
        <p:spPr>
          <a:xfrm flipV="1">
            <a:off x="5961519" y="2129749"/>
            <a:ext cx="460183" cy="191538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 flipV="1">
            <a:off x="6747009" y="1842443"/>
            <a:ext cx="460183" cy="191538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/>
          <p:cNvCxnSpPr/>
          <p:nvPr/>
        </p:nvCxnSpPr>
        <p:spPr>
          <a:xfrm rot="5400000" flipH="1" flipV="1">
            <a:off x="6965205" y="3875137"/>
            <a:ext cx="191538" cy="45910"/>
          </a:xfrm>
          <a:prstGeom prst="curved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Bacterial </a:t>
            </a:r>
            <a:r>
              <a:rPr lang="en-US" i="1" dirty="0" smtClean="0">
                <a:solidFill>
                  <a:srgbClr val="FF0027"/>
                </a:solidFill>
              </a:rPr>
              <a:t>S</a:t>
            </a:r>
            <a:r>
              <a:rPr lang="en-US" dirty="0" smtClean="0">
                <a:solidFill>
                  <a:srgbClr val="FF0027"/>
                </a:solidFill>
              </a:rPr>
              <a:t>ex</a:t>
            </a:r>
            <a:r>
              <a:rPr lang="en-US" sz="2400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Mobile genetic elements</a:t>
            </a:r>
          </a:p>
        </p:txBody>
      </p:sp>
      <p:sp>
        <p:nvSpPr>
          <p:cNvPr id="342019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smtClean="0"/>
              <a:t>Transposons</a:t>
            </a:r>
          </a:p>
          <a:p>
            <a:pPr lvl="1" eaLnBrk="1" hangingPunct="1"/>
            <a:r>
              <a:rPr lang="en-US" smtClean="0"/>
              <a:t>e.g. ST enterotoxin genes</a:t>
            </a:r>
          </a:p>
          <a:p>
            <a:pPr eaLnBrk="1" hangingPunct="1"/>
            <a:r>
              <a:rPr lang="en-US" smtClean="0"/>
              <a:t>Virulence Plasmids</a:t>
            </a:r>
          </a:p>
          <a:p>
            <a:pPr lvl="1" eaLnBrk="1" hangingPunct="1"/>
            <a:r>
              <a:rPr lang="en-US" smtClean="0"/>
              <a:t>e.g. type III secretion in </a:t>
            </a:r>
            <a:r>
              <a:rPr lang="en-US" i="1" smtClean="0"/>
              <a:t>Shigella</a:t>
            </a:r>
            <a:r>
              <a:rPr lang="en-US" smtClean="0"/>
              <a:t>, </a:t>
            </a:r>
            <a:r>
              <a:rPr lang="en-US" i="1" smtClean="0"/>
              <a:t>Yersinia</a:t>
            </a:r>
            <a:r>
              <a:rPr lang="en-US" smtClean="0"/>
              <a:t>; toxins in </a:t>
            </a:r>
            <a:r>
              <a:rPr lang="en-US" i="1" smtClean="0"/>
              <a:t>Salmonella, E. coli</a:t>
            </a:r>
            <a:r>
              <a:rPr lang="en-US" smtClean="0"/>
              <a:t>, anthrax</a:t>
            </a:r>
          </a:p>
          <a:p>
            <a:pPr eaLnBrk="1" hangingPunct="1"/>
            <a:r>
              <a:rPr lang="en-US" smtClean="0"/>
              <a:t>Phage-encoded virulence</a:t>
            </a:r>
          </a:p>
          <a:p>
            <a:pPr lvl="1" eaLnBrk="1" hangingPunct="1"/>
            <a:r>
              <a:rPr lang="en-US" smtClean="0"/>
              <a:t>e.g. botulinum toxins, diphtheria toxin, shiga-like toxin (linked to lysis), staphylococcal toxins, T3SS substrates.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"/>
            <a:ext cx="2857500" cy="249766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26" descr="figure1_2.tiff                                                 0004BC9F&#10;ErasmusDarwin                  BED0C271: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482643"/>
            <a:ext cx="4495800" cy="478785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43044" name="Rectangle 7"/>
          <p:cNvSpPr>
            <a:spLocks noChangeArrowheads="1"/>
          </p:cNvSpPr>
          <p:nvPr/>
        </p:nvSpPr>
        <p:spPr bwMode="auto">
          <a:xfrm>
            <a:off x="609600" y="3683001"/>
            <a:ext cx="3352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  <a:latin typeface="+mn-lt"/>
              </a:rPr>
              <a:t>Tobe</a:t>
            </a:r>
            <a:r>
              <a:rPr lang="en-US" sz="1200" dirty="0">
                <a:solidFill>
                  <a:schemeClr val="tx1"/>
                </a:solidFill>
                <a:latin typeface="+mn-lt"/>
              </a:rPr>
              <a:t> et al 2006</a:t>
            </a:r>
          </a:p>
          <a:p>
            <a:r>
              <a:rPr lang="en-US" sz="1200" dirty="0">
                <a:solidFill>
                  <a:schemeClr val="tx1"/>
                </a:solidFill>
                <a:latin typeface="+mn-lt"/>
                <a:hlinkClick r:id="rId4"/>
              </a:rPr>
              <a:t>http://www.pnas.org/content/103/40/</a:t>
            </a:r>
            <a:r>
              <a:rPr lang="en-US" sz="1200" dirty="0" smtClean="0">
                <a:solidFill>
                  <a:schemeClr val="tx1"/>
                </a:solidFill>
                <a:latin typeface="+mn-lt"/>
                <a:hlinkClick r:id="rId4"/>
              </a:rPr>
              <a:t>14941</a:t>
            </a:r>
            <a:endParaRPr lang="en-US" sz="1200" dirty="0" smtClean="0">
              <a:solidFill>
                <a:schemeClr val="tx1"/>
              </a:solidFill>
              <a:latin typeface="+mn-lt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n-lt"/>
              </a:rPr>
              <a:t>http://</a:t>
            </a:r>
            <a:r>
              <a:rPr lang="en-US" sz="1200" dirty="0" err="1" smtClean="0">
                <a:solidFill>
                  <a:schemeClr val="tx1"/>
                </a:solidFill>
                <a:latin typeface="+mn-lt"/>
              </a:rPr>
              <a:t>en.wikipedia.org/wiki/File:Prophage_SVG.svg</a:t>
            </a:r>
            <a:endParaRPr lang="en-US" sz="12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4800" dirty="0"/>
              <a:t>Bacterial </a:t>
            </a:r>
            <a:r>
              <a:rPr lang="en-US" sz="4800" i="1" dirty="0">
                <a:solidFill>
                  <a:srgbClr val="FF0027"/>
                </a:solidFill>
              </a:rPr>
              <a:t>S</a:t>
            </a:r>
            <a:r>
              <a:rPr lang="en-US" sz="4800" dirty="0">
                <a:solidFill>
                  <a:srgbClr val="FF0027"/>
                </a:solidFill>
              </a:rPr>
              <a:t>ex</a:t>
            </a:r>
            <a:r>
              <a:rPr lang="en-US" dirty="0"/>
              <a:t> </a:t>
            </a:r>
            <a:br>
              <a:rPr lang="en-US" dirty="0"/>
            </a:br>
            <a:r>
              <a:rPr lang="en-US" sz="2800" dirty="0" err="1"/>
              <a:t>Pathogenicity</a:t>
            </a:r>
            <a:r>
              <a:rPr lang="en-US" sz="2800" dirty="0"/>
              <a:t> Islands</a:t>
            </a:r>
          </a:p>
        </p:txBody>
      </p:sp>
      <p:sp>
        <p:nvSpPr>
          <p:cNvPr id="476162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marL="576263" eaLnBrk="1" hangingPunct="1">
              <a:defRPr/>
            </a:pPr>
            <a:r>
              <a:rPr lang="en-US" sz="2000" dirty="0"/>
              <a:t>Concept originated from study of </a:t>
            </a:r>
            <a:r>
              <a:rPr lang="en-US" sz="2000" dirty="0" err="1"/>
              <a:t>uropathogenic</a:t>
            </a:r>
            <a:r>
              <a:rPr lang="en-US" sz="2000" dirty="0"/>
              <a:t> </a:t>
            </a:r>
            <a:r>
              <a:rPr lang="en-US" sz="2000" i="1" dirty="0"/>
              <a:t>E. coli </a:t>
            </a:r>
            <a:r>
              <a:rPr lang="en-US" sz="2000" dirty="0"/>
              <a:t>strains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1800" dirty="0"/>
              <a:t>Hacker and colleagues in early 1990s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1800" dirty="0"/>
              <a:t>“</a:t>
            </a:r>
            <a:r>
              <a:rPr lang="en-US" sz="1800" dirty="0" err="1"/>
              <a:t>Haemolysin</a:t>
            </a:r>
            <a:r>
              <a:rPr lang="en-US" sz="1800" dirty="0"/>
              <a:t> islands”, </a:t>
            </a:r>
            <a:r>
              <a:rPr lang="en-US" sz="1800" dirty="0" err="1"/>
              <a:t>deletable</a:t>
            </a:r>
            <a:r>
              <a:rPr lang="en-US" sz="1800" dirty="0"/>
              <a:t> DNA fragments encoding alpha-</a:t>
            </a:r>
            <a:r>
              <a:rPr lang="en-US" sz="1800" dirty="0" err="1"/>
              <a:t>haemolysin</a:t>
            </a:r>
            <a:endParaRPr lang="en-US" sz="1800" dirty="0"/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1800" dirty="0"/>
              <a:t>Also encoded P </a:t>
            </a:r>
            <a:r>
              <a:rPr lang="en-US" sz="1800" dirty="0" err="1"/>
              <a:t>fimbriae</a:t>
            </a:r>
            <a:r>
              <a:rPr lang="en-US" sz="1800" dirty="0"/>
              <a:t>, so renamed “</a:t>
            </a:r>
            <a:r>
              <a:rPr lang="en-US" sz="1800" dirty="0" err="1"/>
              <a:t>pathogenicity</a:t>
            </a:r>
            <a:r>
              <a:rPr lang="en-US" sz="1800" dirty="0"/>
              <a:t> islands”</a:t>
            </a:r>
            <a:endParaRPr lang="en-US" sz="1800" dirty="0" smtClean="0"/>
          </a:p>
          <a:p>
            <a:pPr marL="576263" eaLnBrk="1" hangingPunct="1">
              <a:defRPr/>
            </a:pPr>
            <a:r>
              <a:rPr lang="en-US" sz="2000" dirty="0" smtClean="0"/>
              <a:t>Rapid acquisition of large blocks of genetic material providing quantum leap to novel complex phenotype</a:t>
            </a:r>
          </a:p>
          <a:p>
            <a:pPr marL="850901" lvl="1" eaLnBrk="1" hangingPunct="1">
              <a:defRPr/>
            </a:pPr>
            <a:r>
              <a:rPr lang="en-US" sz="1800" dirty="0" smtClean="0"/>
              <a:t>Contrasts with slow tempo of mutation in existing genes</a:t>
            </a:r>
          </a:p>
          <a:p>
            <a:pPr marL="850901" lvl="1" eaLnBrk="1" hangingPunct="1">
              <a:defRPr/>
            </a:pPr>
            <a:r>
              <a:rPr lang="en-US" sz="1800" dirty="0" smtClean="0"/>
              <a:t>Now </a:t>
            </a:r>
            <a:r>
              <a:rPr lang="en-US" sz="1800" dirty="0"/>
              <a:t>extended to many bacterial </a:t>
            </a:r>
            <a:r>
              <a:rPr lang="en-US" sz="1800" dirty="0" smtClean="0"/>
              <a:t>species</a:t>
            </a:r>
          </a:p>
          <a:p>
            <a:pPr marL="850901" lvl="1" eaLnBrk="1" hangingPunct="1">
              <a:defRPr/>
            </a:pPr>
            <a:r>
              <a:rPr lang="en-US" sz="1800" dirty="0" smtClean="0"/>
              <a:t>Can encode wide range of virulence factors, e.g. toxins, secretion systems, </a:t>
            </a:r>
            <a:r>
              <a:rPr lang="en-US" sz="1800" dirty="0" err="1" smtClean="0"/>
              <a:t>siderophores</a:t>
            </a:r>
            <a:r>
              <a:rPr lang="en-US" sz="1800" dirty="0" smtClean="0"/>
              <a:t>, </a:t>
            </a:r>
            <a:r>
              <a:rPr lang="en-US" sz="1800" dirty="0" err="1" smtClean="0"/>
              <a:t>adhesins</a:t>
            </a:r>
            <a:endParaRPr lang="en-US" sz="1800" dirty="0" smtClean="0"/>
          </a:p>
          <a:p>
            <a:pPr marL="576263" eaLnBrk="1" hangingPunct="1">
              <a:defRPr/>
            </a:pP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300"/>
              <a:t>Bacterial </a:t>
            </a:r>
            <a:r>
              <a:rPr lang="en-US" sz="4300" i="1">
                <a:solidFill>
                  <a:srgbClr val="FF0027"/>
                </a:solidFill>
              </a:rPr>
              <a:t>S</a:t>
            </a:r>
            <a:r>
              <a:rPr lang="en-US" sz="4300">
                <a:solidFill>
                  <a:srgbClr val="FF0027"/>
                </a:solidFill>
              </a:rPr>
              <a:t>ex</a:t>
            </a:r>
            <a:r>
              <a:rPr lang="en-US" sz="2900"/>
              <a:t> </a:t>
            </a:r>
            <a:br>
              <a:rPr lang="en-US" sz="2900"/>
            </a:br>
            <a:r>
              <a:rPr lang="en-US" sz="2500"/>
              <a:t>Pathogenicity Islands: Defining Features </a:t>
            </a:r>
          </a:p>
        </p:txBody>
      </p:sp>
      <p:sp>
        <p:nvSpPr>
          <p:cNvPr id="477186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304800" y="1206500"/>
            <a:ext cx="8521700" cy="3937000"/>
          </a:xfrm>
        </p:spPr>
        <p:txBody>
          <a:bodyPr/>
          <a:lstStyle/>
          <a:p>
            <a:pPr marL="606425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 smtClean="0"/>
              <a:t>Carriage </a:t>
            </a:r>
            <a:r>
              <a:rPr lang="en-US" dirty="0"/>
              <a:t>of (many) virulence genes</a:t>
            </a:r>
          </a:p>
          <a:p>
            <a:pPr marL="606425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/>
              <a:t>Presence in pathogenic</a:t>
            </a:r>
            <a:r>
              <a:rPr lang="en-US" dirty="0" smtClean="0"/>
              <a:t> versus </a:t>
            </a:r>
            <a:r>
              <a:rPr lang="en-US" dirty="0"/>
              <a:t>non-pathogenic strains</a:t>
            </a:r>
          </a:p>
          <a:p>
            <a:pPr marL="606425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/>
              <a:t>Different G+C content from host chromosome</a:t>
            </a:r>
          </a:p>
          <a:p>
            <a:pPr marL="606425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/>
              <a:t>Occupy large chromosomal regions </a:t>
            </a:r>
            <a:endParaRPr lang="en-US" dirty="0" smtClean="0"/>
          </a:p>
          <a:p>
            <a:pPr marL="923926" lvl="1" eaLnBrk="1" hangingPunct="1">
              <a:lnSpc>
                <a:spcPct val="90000"/>
              </a:lnSpc>
              <a:defRPr/>
            </a:pPr>
            <a:r>
              <a:rPr lang="en-US" sz="2100" dirty="0" smtClean="0"/>
              <a:t>10s </a:t>
            </a:r>
            <a:r>
              <a:rPr lang="en-US" sz="2100" dirty="0"/>
              <a:t>to 100s of </a:t>
            </a:r>
            <a:r>
              <a:rPr lang="en-US" sz="2100" dirty="0" err="1" smtClean="0"/>
              <a:t>kilobases</a:t>
            </a:r>
            <a:endParaRPr lang="en-US" sz="2100" dirty="0" smtClean="0"/>
          </a:p>
          <a:p>
            <a:pPr marL="606425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/>
              <a:t>Compact distinct genetic </a:t>
            </a:r>
            <a:r>
              <a:rPr lang="en-US" dirty="0" smtClean="0"/>
              <a:t>units 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 smtClean="0"/>
              <a:t>often </a:t>
            </a:r>
            <a:r>
              <a:rPr lang="en-US" dirty="0"/>
              <a:t>flanked by </a:t>
            </a:r>
            <a:r>
              <a:rPr lang="en-US" dirty="0" err="1"/>
              <a:t>DRs</a:t>
            </a:r>
            <a:r>
              <a:rPr lang="en-US" dirty="0"/>
              <a:t>, </a:t>
            </a:r>
            <a:r>
              <a:rPr lang="en-US" dirty="0" err="1"/>
              <a:t>tRNAs</a:t>
            </a:r>
            <a:r>
              <a:rPr lang="en-US" dirty="0"/>
              <a:t>, </a:t>
            </a:r>
            <a:r>
              <a:rPr lang="en-US" dirty="0" err="1"/>
              <a:t>ISs</a:t>
            </a:r>
            <a:endParaRPr lang="en-US" dirty="0"/>
          </a:p>
          <a:p>
            <a:pPr marL="606425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/>
              <a:t>Presence of (cryptic) mobility genes</a:t>
            </a:r>
            <a:endParaRPr lang="en-US" dirty="0" smtClean="0"/>
          </a:p>
          <a:p>
            <a:pPr marL="606425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dirty="0" smtClean="0"/>
              <a:t>[Unstable</a:t>
            </a:r>
            <a:r>
              <a:rPr lang="en-US" dirty="0"/>
              <a:t>, prone to </a:t>
            </a:r>
            <a:r>
              <a:rPr lang="en-US" dirty="0" smtClean="0"/>
              <a:t>deletion]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17500"/>
            <a:ext cx="7645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6115" name="Rectangle 21"/>
          <p:cNvSpPr>
            <a:spLocks noChangeArrowheads="1"/>
          </p:cNvSpPr>
          <p:nvPr/>
        </p:nvSpPr>
        <p:spPr bwMode="auto">
          <a:xfrm>
            <a:off x="6643688" y="2921000"/>
            <a:ext cx="176490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/>
              <a:t>(colibase.bham.ac.uk)</a:t>
            </a:r>
          </a:p>
        </p:txBody>
      </p:sp>
      <p:sp>
        <p:nvSpPr>
          <p:cNvPr id="346116" name="Line 141"/>
          <p:cNvSpPr>
            <a:spLocks noChangeShapeType="1"/>
          </p:cNvSpPr>
          <p:nvPr/>
        </p:nvSpPr>
        <p:spPr bwMode="auto">
          <a:xfrm>
            <a:off x="7329488" y="1270000"/>
            <a:ext cx="76200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6117" name="Line 142"/>
          <p:cNvSpPr>
            <a:spLocks noChangeShapeType="1"/>
          </p:cNvSpPr>
          <p:nvPr/>
        </p:nvSpPr>
        <p:spPr bwMode="auto">
          <a:xfrm>
            <a:off x="7481888" y="1270000"/>
            <a:ext cx="0" cy="635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6118" name="Line 152"/>
          <p:cNvSpPr>
            <a:spLocks noChangeShapeType="1"/>
          </p:cNvSpPr>
          <p:nvPr/>
        </p:nvSpPr>
        <p:spPr bwMode="auto">
          <a:xfrm>
            <a:off x="6967538" y="1270000"/>
            <a:ext cx="20955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6119" name="Line 153"/>
          <p:cNvSpPr>
            <a:spLocks noChangeShapeType="1"/>
          </p:cNvSpPr>
          <p:nvPr/>
        </p:nvSpPr>
        <p:spPr bwMode="auto">
          <a:xfrm>
            <a:off x="7024688" y="1270000"/>
            <a:ext cx="0" cy="635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6120" name="Line 154"/>
          <p:cNvSpPr>
            <a:spLocks noChangeShapeType="1"/>
          </p:cNvSpPr>
          <p:nvPr/>
        </p:nvSpPr>
        <p:spPr bwMode="auto">
          <a:xfrm>
            <a:off x="8358188" y="1661583"/>
            <a:ext cx="260350" cy="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6121" name="Text Box 392"/>
          <p:cNvSpPr txBox="1">
            <a:spLocks noChangeArrowheads="1"/>
          </p:cNvSpPr>
          <p:nvPr/>
        </p:nvSpPr>
        <p:spPr bwMode="auto">
          <a:xfrm>
            <a:off x="609600" y="3556000"/>
            <a:ext cx="75438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Gill Sans MT" charset="0"/>
              </a:rPr>
              <a:t>The </a:t>
            </a:r>
            <a:r>
              <a:rPr lang="en-US" i="1" dirty="0">
                <a:solidFill>
                  <a:srgbClr val="000000"/>
                </a:solidFill>
                <a:latin typeface="Gill Sans MT" charset="0"/>
              </a:rPr>
              <a:t>Locus for </a:t>
            </a:r>
            <a:r>
              <a:rPr lang="en-US" i="1" dirty="0" err="1">
                <a:solidFill>
                  <a:srgbClr val="000000"/>
                </a:solidFill>
                <a:latin typeface="Gill Sans MT" charset="0"/>
              </a:rPr>
              <a:t>Enterocyte</a:t>
            </a:r>
            <a:r>
              <a:rPr lang="en-US" i="1" dirty="0">
                <a:solidFill>
                  <a:srgbClr val="000000"/>
                </a:solidFill>
                <a:latin typeface="Gill Sans MT" charset="0"/>
              </a:rPr>
              <a:t> Effacement </a:t>
            </a:r>
            <a:r>
              <a:rPr lang="en-US" dirty="0">
                <a:solidFill>
                  <a:srgbClr val="000000"/>
                </a:solidFill>
                <a:latin typeface="Gill Sans MT" charset="0"/>
              </a:rPr>
              <a:t>or LEE is a </a:t>
            </a:r>
            <a:r>
              <a:rPr lang="en-US" dirty="0" err="1">
                <a:solidFill>
                  <a:srgbClr val="000000"/>
                </a:solidFill>
                <a:latin typeface="Gill Sans MT" charset="0"/>
              </a:rPr>
              <a:t>pathogenicity</a:t>
            </a:r>
            <a:r>
              <a:rPr lang="en-US" dirty="0">
                <a:solidFill>
                  <a:srgbClr val="000000"/>
                </a:solidFill>
                <a:latin typeface="Gill Sans MT" charset="0"/>
              </a:rPr>
              <a:t> island found in EPEC and EHEC</a:t>
            </a:r>
          </a:p>
          <a:p>
            <a:pPr algn="ctr"/>
            <a:endParaRPr lang="en-US" dirty="0">
              <a:solidFill>
                <a:srgbClr val="000000"/>
              </a:solidFill>
              <a:latin typeface="Gill Sans MT" charset="0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Gill Sans MT" charset="0"/>
              </a:rPr>
              <a:t>The LEE encodes a type III secretion system (T3SS)</a:t>
            </a:r>
          </a:p>
          <a:p>
            <a:pPr algn="ctr"/>
            <a:endParaRPr lang="en-US" dirty="0">
              <a:solidFill>
                <a:srgbClr val="000000"/>
              </a:solidFill>
              <a:latin typeface="Gill Sans MT" charset="0"/>
            </a:endParaRPr>
          </a:p>
        </p:txBody>
      </p:sp>
      <p:sp>
        <p:nvSpPr>
          <p:cNvPr id="653" name="Text Box 395"/>
          <p:cNvSpPr txBox="1">
            <a:spLocks noChangeArrowheads="1"/>
          </p:cNvSpPr>
          <p:nvPr/>
        </p:nvSpPr>
        <p:spPr bwMode="auto">
          <a:xfrm>
            <a:off x="273288" y="1715824"/>
            <a:ext cx="9028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O157</a:t>
            </a:r>
          </a:p>
        </p:txBody>
      </p:sp>
      <p:sp>
        <p:nvSpPr>
          <p:cNvPr id="654" name="Text Box 396"/>
          <p:cNvSpPr txBox="1">
            <a:spLocks noChangeArrowheads="1"/>
          </p:cNvSpPr>
          <p:nvPr/>
        </p:nvSpPr>
        <p:spPr bwMode="auto">
          <a:xfrm>
            <a:off x="381528" y="2827074"/>
            <a:ext cx="6942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000000"/>
                </a:solidFill>
                <a:latin typeface="+mn-lt"/>
              </a:rPr>
              <a:t>K12</a:t>
            </a:r>
          </a:p>
        </p:txBody>
      </p:sp>
      <p:grpSp>
        <p:nvGrpSpPr>
          <p:cNvPr id="346124" name="Group 1646"/>
          <p:cNvGrpSpPr>
            <a:grpSpLocks/>
          </p:cNvGrpSpPr>
          <p:nvPr/>
        </p:nvGrpSpPr>
        <p:grpSpPr bwMode="auto">
          <a:xfrm>
            <a:off x="1295400" y="1524000"/>
            <a:ext cx="7634288" cy="1545167"/>
            <a:chOff x="711" y="1056"/>
            <a:chExt cx="4809" cy="1168"/>
          </a:xfrm>
        </p:grpSpPr>
        <p:grpSp>
          <p:nvGrpSpPr>
            <p:cNvPr id="346127" name="Group 1205"/>
            <p:cNvGrpSpPr>
              <a:grpSpLocks/>
            </p:cNvGrpSpPr>
            <p:nvPr/>
          </p:nvGrpSpPr>
          <p:grpSpPr bwMode="auto">
            <a:xfrm>
              <a:off x="711" y="1200"/>
              <a:ext cx="4809" cy="1024"/>
              <a:chOff x="608" y="1200"/>
              <a:chExt cx="4809" cy="1024"/>
            </a:xfrm>
          </p:grpSpPr>
          <p:sp>
            <p:nvSpPr>
              <p:cNvPr id="346553" name="Rectangle 1005"/>
              <p:cNvSpPr>
                <a:spLocks noChangeArrowheads="1"/>
              </p:cNvSpPr>
              <p:nvPr/>
            </p:nvSpPr>
            <p:spPr bwMode="auto">
              <a:xfrm>
                <a:off x="608" y="1280"/>
                <a:ext cx="4801" cy="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54" name="Freeform 1006"/>
              <p:cNvSpPr>
                <a:spLocks/>
              </p:cNvSpPr>
              <p:nvPr/>
            </p:nvSpPr>
            <p:spPr bwMode="auto">
              <a:xfrm>
                <a:off x="608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55" name="Freeform 1007"/>
              <p:cNvSpPr>
                <a:spLocks/>
              </p:cNvSpPr>
              <p:nvPr/>
            </p:nvSpPr>
            <p:spPr bwMode="auto">
              <a:xfrm>
                <a:off x="632" y="1200"/>
                <a:ext cx="32" cy="192"/>
              </a:xfrm>
              <a:custGeom>
                <a:avLst/>
                <a:gdLst>
                  <a:gd name="T0" fmla="*/ 32 w 32"/>
                  <a:gd name="T1" fmla="*/ 96 h 192"/>
                  <a:gd name="T2" fmla="*/ 0 w 32"/>
                  <a:gd name="T3" fmla="*/ 0 h 192"/>
                  <a:gd name="T4" fmla="*/ 0 w 32"/>
                  <a:gd name="T5" fmla="*/ 40 h 192"/>
                  <a:gd name="T6" fmla="*/ 0 w 32"/>
                  <a:gd name="T7" fmla="*/ 40 h 192"/>
                  <a:gd name="T8" fmla="*/ 0 w 32"/>
                  <a:gd name="T9" fmla="*/ 152 h 192"/>
                  <a:gd name="T10" fmla="*/ 0 w 32"/>
                  <a:gd name="T11" fmla="*/ 152 h 192"/>
                  <a:gd name="T12" fmla="*/ 0 w 32"/>
                  <a:gd name="T13" fmla="*/ 192 h 192"/>
                  <a:gd name="T14" fmla="*/ 32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32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32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56" name="Freeform 1008"/>
              <p:cNvSpPr>
                <a:spLocks/>
              </p:cNvSpPr>
              <p:nvPr/>
            </p:nvSpPr>
            <p:spPr bwMode="auto">
              <a:xfrm>
                <a:off x="672" y="1200"/>
                <a:ext cx="32" cy="192"/>
              </a:xfrm>
              <a:custGeom>
                <a:avLst/>
                <a:gdLst>
                  <a:gd name="T0" fmla="*/ 0 w 32"/>
                  <a:gd name="T1" fmla="*/ 96 h 192"/>
                  <a:gd name="T2" fmla="*/ 32 w 32"/>
                  <a:gd name="T3" fmla="*/ 0 h 192"/>
                  <a:gd name="T4" fmla="*/ 32 w 32"/>
                  <a:gd name="T5" fmla="*/ 40 h 192"/>
                  <a:gd name="T6" fmla="*/ 32 w 32"/>
                  <a:gd name="T7" fmla="*/ 40 h 192"/>
                  <a:gd name="T8" fmla="*/ 32 w 32"/>
                  <a:gd name="T9" fmla="*/ 152 h 192"/>
                  <a:gd name="T10" fmla="*/ 32 w 32"/>
                  <a:gd name="T11" fmla="*/ 152 h 192"/>
                  <a:gd name="T12" fmla="*/ 32 w 32"/>
                  <a:gd name="T13" fmla="*/ 192 h 192"/>
                  <a:gd name="T14" fmla="*/ 0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57" name="Freeform 1009"/>
              <p:cNvSpPr>
                <a:spLocks/>
              </p:cNvSpPr>
              <p:nvPr/>
            </p:nvSpPr>
            <p:spPr bwMode="auto">
              <a:xfrm>
                <a:off x="712" y="1200"/>
                <a:ext cx="40" cy="192"/>
              </a:xfrm>
              <a:custGeom>
                <a:avLst/>
                <a:gdLst>
                  <a:gd name="T0" fmla="*/ 0 w 40"/>
                  <a:gd name="T1" fmla="*/ 96 h 192"/>
                  <a:gd name="T2" fmla="*/ 40 w 40"/>
                  <a:gd name="T3" fmla="*/ 0 h 192"/>
                  <a:gd name="T4" fmla="*/ 40 w 40"/>
                  <a:gd name="T5" fmla="*/ 40 h 192"/>
                  <a:gd name="T6" fmla="*/ 40 w 40"/>
                  <a:gd name="T7" fmla="*/ 40 h 192"/>
                  <a:gd name="T8" fmla="*/ 40 w 40"/>
                  <a:gd name="T9" fmla="*/ 152 h 192"/>
                  <a:gd name="T10" fmla="*/ 40 w 40"/>
                  <a:gd name="T11" fmla="*/ 152 h 192"/>
                  <a:gd name="T12" fmla="*/ 40 w 40"/>
                  <a:gd name="T13" fmla="*/ 192 h 192"/>
                  <a:gd name="T14" fmla="*/ 0 w 4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192"/>
                  <a:gd name="T26" fmla="*/ 40 w 4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192">
                    <a:moveTo>
                      <a:pt x="0" y="96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40" y="152"/>
                    </a:lnTo>
                    <a:lnTo>
                      <a:pt x="4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58" name="Freeform 1010"/>
              <p:cNvSpPr>
                <a:spLocks/>
              </p:cNvSpPr>
              <p:nvPr/>
            </p:nvSpPr>
            <p:spPr bwMode="auto">
              <a:xfrm>
                <a:off x="768" y="1200"/>
                <a:ext cx="48" cy="192"/>
              </a:xfrm>
              <a:custGeom>
                <a:avLst/>
                <a:gdLst>
                  <a:gd name="T0" fmla="*/ 48 w 48"/>
                  <a:gd name="T1" fmla="*/ 96 h 192"/>
                  <a:gd name="T2" fmla="*/ 0 w 48"/>
                  <a:gd name="T3" fmla="*/ 0 h 192"/>
                  <a:gd name="T4" fmla="*/ 0 w 48"/>
                  <a:gd name="T5" fmla="*/ 40 h 192"/>
                  <a:gd name="T6" fmla="*/ 0 w 48"/>
                  <a:gd name="T7" fmla="*/ 40 h 192"/>
                  <a:gd name="T8" fmla="*/ 0 w 48"/>
                  <a:gd name="T9" fmla="*/ 152 h 192"/>
                  <a:gd name="T10" fmla="*/ 0 w 48"/>
                  <a:gd name="T11" fmla="*/ 152 h 192"/>
                  <a:gd name="T12" fmla="*/ 0 w 48"/>
                  <a:gd name="T13" fmla="*/ 192 h 192"/>
                  <a:gd name="T14" fmla="*/ 48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4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rgbClr val="FF99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59" name="Freeform 1011"/>
              <p:cNvSpPr>
                <a:spLocks/>
              </p:cNvSpPr>
              <p:nvPr/>
            </p:nvSpPr>
            <p:spPr bwMode="auto">
              <a:xfrm>
                <a:off x="832" y="1200"/>
                <a:ext cx="48" cy="192"/>
              </a:xfrm>
              <a:custGeom>
                <a:avLst/>
                <a:gdLst>
                  <a:gd name="T0" fmla="*/ 48 w 48"/>
                  <a:gd name="T1" fmla="*/ 96 h 192"/>
                  <a:gd name="T2" fmla="*/ 0 w 48"/>
                  <a:gd name="T3" fmla="*/ 0 h 192"/>
                  <a:gd name="T4" fmla="*/ 0 w 48"/>
                  <a:gd name="T5" fmla="*/ 40 h 192"/>
                  <a:gd name="T6" fmla="*/ 0 w 48"/>
                  <a:gd name="T7" fmla="*/ 40 h 192"/>
                  <a:gd name="T8" fmla="*/ 0 w 48"/>
                  <a:gd name="T9" fmla="*/ 152 h 192"/>
                  <a:gd name="T10" fmla="*/ 0 w 48"/>
                  <a:gd name="T11" fmla="*/ 152 h 192"/>
                  <a:gd name="T12" fmla="*/ 0 w 48"/>
                  <a:gd name="T13" fmla="*/ 192 h 192"/>
                  <a:gd name="T14" fmla="*/ 48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4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rgbClr val="CC33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0" name="Freeform 1012"/>
              <p:cNvSpPr>
                <a:spLocks/>
              </p:cNvSpPr>
              <p:nvPr/>
            </p:nvSpPr>
            <p:spPr bwMode="auto">
              <a:xfrm>
                <a:off x="896" y="1200"/>
                <a:ext cx="40" cy="192"/>
              </a:xfrm>
              <a:custGeom>
                <a:avLst/>
                <a:gdLst>
                  <a:gd name="T0" fmla="*/ 40 w 40"/>
                  <a:gd name="T1" fmla="*/ 96 h 192"/>
                  <a:gd name="T2" fmla="*/ 0 w 40"/>
                  <a:gd name="T3" fmla="*/ 0 h 192"/>
                  <a:gd name="T4" fmla="*/ 0 w 40"/>
                  <a:gd name="T5" fmla="*/ 40 h 192"/>
                  <a:gd name="T6" fmla="*/ 0 w 40"/>
                  <a:gd name="T7" fmla="*/ 40 h 192"/>
                  <a:gd name="T8" fmla="*/ 0 w 40"/>
                  <a:gd name="T9" fmla="*/ 152 h 192"/>
                  <a:gd name="T10" fmla="*/ 0 w 40"/>
                  <a:gd name="T11" fmla="*/ 152 h 192"/>
                  <a:gd name="T12" fmla="*/ 0 w 40"/>
                  <a:gd name="T13" fmla="*/ 192 h 192"/>
                  <a:gd name="T14" fmla="*/ 40 w 4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192"/>
                  <a:gd name="T26" fmla="*/ 40 w 4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192">
                    <a:moveTo>
                      <a:pt x="4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1" name="Freeform 1013"/>
              <p:cNvSpPr>
                <a:spLocks/>
              </p:cNvSpPr>
              <p:nvPr/>
            </p:nvSpPr>
            <p:spPr bwMode="auto">
              <a:xfrm>
                <a:off x="936" y="1200"/>
                <a:ext cx="96" cy="192"/>
              </a:xfrm>
              <a:custGeom>
                <a:avLst/>
                <a:gdLst>
                  <a:gd name="T0" fmla="*/ 0 w 96"/>
                  <a:gd name="T1" fmla="*/ 96 h 192"/>
                  <a:gd name="T2" fmla="*/ 96 w 96"/>
                  <a:gd name="T3" fmla="*/ 0 h 192"/>
                  <a:gd name="T4" fmla="*/ 96 w 96"/>
                  <a:gd name="T5" fmla="*/ 40 h 192"/>
                  <a:gd name="T6" fmla="*/ 96 w 96"/>
                  <a:gd name="T7" fmla="*/ 40 h 192"/>
                  <a:gd name="T8" fmla="*/ 96 w 96"/>
                  <a:gd name="T9" fmla="*/ 152 h 192"/>
                  <a:gd name="T10" fmla="*/ 96 w 96"/>
                  <a:gd name="T11" fmla="*/ 152 h 192"/>
                  <a:gd name="T12" fmla="*/ 96 w 96"/>
                  <a:gd name="T13" fmla="*/ 192 h 192"/>
                  <a:gd name="T14" fmla="*/ 0 w 9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6"/>
                  <a:gd name="T25" fmla="*/ 0 h 192"/>
                  <a:gd name="T26" fmla="*/ 96 w 9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6" h="192">
                    <a:moveTo>
                      <a:pt x="0" y="96"/>
                    </a:moveTo>
                    <a:lnTo>
                      <a:pt x="96" y="0"/>
                    </a:lnTo>
                    <a:lnTo>
                      <a:pt x="96" y="40"/>
                    </a:lnTo>
                    <a:lnTo>
                      <a:pt x="96" y="152"/>
                    </a:lnTo>
                    <a:lnTo>
                      <a:pt x="9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2" name="Freeform 1014"/>
              <p:cNvSpPr>
                <a:spLocks/>
              </p:cNvSpPr>
              <p:nvPr/>
            </p:nvSpPr>
            <p:spPr bwMode="auto">
              <a:xfrm>
                <a:off x="1048" y="1200"/>
                <a:ext cx="32" cy="192"/>
              </a:xfrm>
              <a:custGeom>
                <a:avLst/>
                <a:gdLst>
                  <a:gd name="T0" fmla="*/ 32 w 32"/>
                  <a:gd name="T1" fmla="*/ 96 h 192"/>
                  <a:gd name="T2" fmla="*/ 0 w 32"/>
                  <a:gd name="T3" fmla="*/ 0 h 192"/>
                  <a:gd name="T4" fmla="*/ 0 w 32"/>
                  <a:gd name="T5" fmla="*/ 40 h 192"/>
                  <a:gd name="T6" fmla="*/ 0 w 32"/>
                  <a:gd name="T7" fmla="*/ 40 h 192"/>
                  <a:gd name="T8" fmla="*/ 0 w 32"/>
                  <a:gd name="T9" fmla="*/ 152 h 192"/>
                  <a:gd name="T10" fmla="*/ 0 w 32"/>
                  <a:gd name="T11" fmla="*/ 152 h 192"/>
                  <a:gd name="T12" fmla="*/ 0 w 32"/>
                  <a:gd name="T13" fmla="*/ 192 h 192"/>
                  <a:gd name="T14" fmla="*/ 32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32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32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3" name="Freeform 1015"/>
              <p:cNvSpPr>
                <a:spLocks/>
              </p:cNvSpPr>
              <p:nvPr/>
            </p:nvSpPr>
            <p:spPr bwMode="auto">
              <a:xfrm>
                <a:off x="1088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4" name="Freeform 1016"/>
              <p:cNvSpPr>
                <a:spLocks/>
              </p:cNvSpPr>
              <p:nvPr/>
            </p:nvSpPr>
            <p:spPr bwMode="auto">
              <a:xfrm>
                <a:off x="1112" y="1200"/>
                <a:ext cx="120" cy="192"/>
              </a:xfrm>
              <a:custGeom>
                <a:avLst/>
                <a:gdLst>
                  <a:gd name="T0" fmla="*/ 120 w 120"/>
                  <a:gd name="T1" fmla="*/ 96 h 192"/>
                  <a:gd name="T2" fmla="*/ 0 w 120"/>
                  <a:gd name="T3" fmla="*/ 0 h 192"/>
                  <a:gd name="T4" fmla="*/ 0 w 120"/>
                  <a:gd name="T5" fmla="*/ 40 h 192"/>
                  <a:gd name="T6" fmla="*/ 0 w 120"/>
                  <a:gd name="T7" fmla="*/ 40 h 192"/>
                  <a:gd name="T8" fmla="*/ 0 w 120"/>
                  <a:gd name="T9" fmla="*/ 152 h 192"/>
                  <a:gd name="T10" fmla="*/ 0 w 120"/>
                  <a:gd name="T11" fmla="*/ 152 h 192"/>
                  <a:gd name="T12" fmla="*/ 0 w 120"/>
                  <a:gd name="T13" fmla="*/ 192 h 192"/>
                  <a:gd name="T14" fmla="*/ 120 w 12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0"/>
                  <a:gd name="T25" fmla="*/ 0 h 192"/>
                  <a:gd name="T26" fmla="*/ 120 w 12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0" h="192">
                    <a:moveTo>
                      <a:pt x="12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20" y="96"/>
                    </a:lnTo>
                    <a:close/>
                  </a:path>
                </a:pathLst>
              </a:custGeom>
              <a:solidFill>
                <a:srgbClr val="FF99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5" name="Freeform 1017"/>
              <p:cNvSpPr>
                <a:spLocks/>
              </p:cNvSpPr>
              <p:nvPr/>
            </p:nvSpPr>
            <p:spPr bwMode="auto">
              <a:xfrm>
                <a:off x="1240" y="1200"/>
                <a:ext cx="40" cy="192"/>
              </a:xfrm>
              <a:custGeom>
                <a:avLst/>
                <a:gdLst>
                  <a:gd name="T0" fmla="*/ 40 w 40"/>
                  <a:gd name="T1" fmla="*/ 96 h 192"/>
                  <a:gd name="T2" fmla="*/ 0 w 40"/>
                  <a:gd name="T3" fmla="*/ 0 h 192"/>
                  <a:gd name="T4" fmla="*/ 0 w 40"/>
                  <a:gd name="T5" fmla="*/ 40 h 192"/>
                  <a:gd name="T6" fmla="*/ 0 w 40"/>
                  <a:gd name="T7" fmla="*/ 40 h 192"/>
                  <a:gd name="T8" fmla="*/ 0 w 40"/>
                  <a:gd name="T9" fmla="*/ 152 h 192"/>
                  <a:gd name="T10" fmla="*/ 0 w 40"/>
                  <a:gd name="T11" fmla="*/ 152 h 192"/>
                  <a:gd name="T12" fmla="*/ 0 w 40"/>
                  <a:gd name="T13" fmla="*/ 192 h 192"/>
                  <a:gd name="T14" fmla="*/ 40 w 4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192"/>
                  <a:gd name="T26" fmla="*/ 40 w 4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192">
                    <a:moveTo>
                      <a:pt x="4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rgbClr val="CC33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6" name="Freeform 1018"/>
              <p:cNvSpPr>
                <a:spLocks/>
              </p:cNvSpPr>
              <p:nvPr/>
            </p:nvSpPr>
            <p:spPr bwMode="auto">
              <a:xfrm>
                <a:off x="1280" y="1200"/>
                <a:ext cx="120" cy="192"/>
              </a:xfrm>
              <a:custGeom>
                <a:avLst/>
                <a:gdLst>
                  <a:gd name="T0" fmla="*/ 120 w 120"/>
                  <a:gd name="T1" fmla="*/ 96 h 192"/>
                  <a:gd name="T2" fmla="*/ 0 w 120"/>
                  <a:gd name="T3" fmla="*/ 0 h 192"/>
                  <a:gd name="T4" fmla="*/ 0 w 120"/>
                  <a:gd name="T5" fmla="*/ 40 h 192"/>
                  <a:gd name="T6" fmla="*/ 0 w 120"/>
                  <a:gd name="T7" fmla="*/ 40 h 192"/>
                  <a:gd name="T8" fmla="*/ 0 w 120"/>
                  <a:gd name="T9" fmla="*/ 152 h 192"/>
                  <a:gd name="T10" fmla="*/ 0 w 120"/>
                  <a:gd name="T11" fmla="*/ 152 h 192"/>
                  <a:gd name="T12" fmla="*/ 0 w 120"/>
                  <a:gd name="T13" fmla="*/ 192 h 192"/>
                  <a:gd name="T14" fmla="*/ 120 w 12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0"/>
                  <a:gd name="T25" fmla="*/ 0 h 192"/>
                  <a:gd name="T26" fmla="*/ 120 w 12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0" h="192">
                    <a:moveTo>
                      <a:pt x="12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20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7" name="Freeform 1019"/>
              <p:cNvSpPr>
                <a:spLocks/>
              </p:cNvSpPr>
              <p:nvPr/>
            </p:nvSpPr>
            <p:spPr bwMode="auto">
              <a:xfrm>
                <a:off x="1400" y="1200"/>
                <a:ext cx="24" cy="192"/>
              </a:xfrm>
              <a:custGeom>
                <a:avLst/>
                <a:gdLst>
                  <a:gd name="T0" fmla="*/ 0 w 24"/>
                  <a:gd name="T1" fmla="*/ 96 h 192"/>
                  <a:gd name="T2" fmla="*/ 24 w 24"/>
                  <a:gd name="T3" fmla="*/ 0 h 192"/>
                  <a:gd name="T4" fmla="*/ 24 w 24"/>
                  <a:gd name="T5" fmla="*/ 40 h 192"/>
                  <a:gd name="T6" fmla="*/ 24 w 24"/>
                  <a:gd name="T7" fmla="*/ 40 h 192"/>
                  <a:gd name="T8" fmla="*/ 24 w 24"/>
                  <a:gd name="T9" fmla="*/ 152 h 192"/>
                  <a:gd name="T10" fmla="*/ 24 w 24"/>
                  <a:gd name="T11" fmla="*/ 152 h 192"/>
                  <a:gd name="T12" fmla="*/ 24 w 24"/>
                  <a:gd name="T13" fmla="*/ 192 h 192"/>
                  <a:gd name="T14" fmla="*/ 0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0" y="96"/>
                    </a:moveTo>
                    <a:lnTo>
                      <a:pt x="24" y="0"/>
                    </a:lnTo>
                    <a:lnTo>
                      <a:pt x="24" y="40"/>
                    </a:lnTo>
                    <a:lnTo>
                      <a:pt x="24" y="152"/>
                    </a:lnTo>
                    <a:lnTo>
                      <a:pt x="2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8" name="Freeform 1020"/>
              <p:cNvSpPr>
                <a:spLocks/>
              </p:cNvSpPr>
              <p:nvPr/>
            </p:nvSpPr>
            <p:spPr bwMode="auto">
              <a:xfrm>
                <a:off x="1456" y="1200"/>
                <a:ext cx="72" cy="192"/>
              </a:xfrm>
              <a:custGeom>
                <a:avLst/>
                <a:gdLst>
                  <a:gd name="T0" fmla="*/ 0 w 72"/>
                  <a:gd name="T1" fmla="*/ 96 h 192"/>
                  <a:gd name="T2" fmla="*/ 72 w 72"/>
                  <a:gd name="T3" fmla="*/ 0 h 192"/>
                  <a:gd name="T4" fmla="*/ 72 w 72"/>
                  <a:gd name="T5" fmla="*/ 40 h 192"/>
                  <a:gd name="T6" fmla="*/ 72 w 72"/>
                  <a:gd name="T7" fmla="*/ 40 h 192"/>
                  <a:gd name="T8" fmla="*/ 72 w 72"/>
                  <a:gd name="T9" fmla="*/ 152 h 192"/>
                  <a:gd name="T10" fmla="*/ 72 w 72"/>
                  <a:gd name="T11" fmla="*/ 152 h 192"/>
                  <a:gd name="T12" fmla="*/ 72 w 72"/>
                  <a:gd name="T13" fmla="*/ 192 h 192"/>
                  <a:gd name="T14" fmla="*/ 0 w 7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92"/>
                  <a:gd name="T26" fmla="*/ 72 w 7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92">
                    <a:moveTo>
                      <a:pt x="0" y="96"/>
                    </a:moveTo>
                    <a:lnTo>
                      <a:pt x="72" y="0"/>
                    </a:lnTo>
                    <a:lnTo>
                      <a:pt x="72" y="40"/>
                    </a:lnTo>
                    <a:lnTo>
                      <a:pt x="72" y="152"/>
                    </a:lnTo>
                    <a:lnTo>
                      <a:pt x="7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69" name="Freeform 1021"/>
              <p:cNvSpPr>
                <a:spLocks/>
              </p:cNvSpPr>
              <p:nvPr/>
            </p:nvSpPr>
            <p:spPr bwMode="auto">
              <a:xfrm>
                <a:off x="1544" y="1200"/>
                <a:ext cx="80" cy="192"/>
              </a:xfrm>
              <a:custGeom>
                <a:avLst/>
                <a:gdLst>
                  <a:gd name="T0" fmla="*/ 80 w 80"/>
                  <a:gd name="T1" fmla="*/ 96 h 192"/>
                  <a:gd name="T2" fmla="*/ 0 w 80"/>
                  <a:gd name="T3" fmla="*/ 0 h 192"/>
                  <a:gd name="T4" fmla="*/ 0 w 80"/>
                  <a:gd name="T5" fmla="*/ 40 h 192"/>
                  <a:gd name="T6" fmla="*/ 0 w 80"/>
                  <a:gd name="T7" fmla="*/ 40 h 192"/>
                  <a:gd name="T8" fmla="*/ 0 w 80"/>
                  <a:gd name="T9" fmla="*/ 152 h 192"/>
                  <a:gd name="T10" fmla="*/ 0 w 80"/>
                  <a:gd name="T11" fmla="*/ 152 h 192"/>
                  <a:gd name="T12" fmla="*/ 0 w 80"/>
                  <a:gd name="T13" fmla="*/ 192 h 192"/>
                  <a:gd name="T14" fmla="*/ 80 w 8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0"/>
                  <a:gd name="T25" fmla="*/ 0 h 192"/>
                  <a:gd name="T26" fmla="*/ 80 w 8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0" h="192">
                    <a:moveTo>
                      <a:pt x="8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0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0" name="Freeform 1022"/>
              <p:cNvSpPr>
                <a:spLocks/>
              </p:cNvSpPr>
              <p:nvPr/>
            </p:nvSpPr>
            <p:spPr bwMode="auto">
              <a:xfrm>
                <a:off x="1632" y="1200"/>
                <a:ext cx="96" cy="192"/>
              </a:xfrm>
              <a:custGeom>
                <a:avLst/>
                <a:gdLst>
                  <a:gd name="T0" fmla="*/ 96 w 96"/>
                  <a:gd name="T1" fmla="*/ 96 h 192"/>
                  <a:gd name="T2" fmla="*/ 0 w 96"/>
                  <a:gd name="T3" fmla="*/ 0 h 192"/>
                  <a:gd name="T4" fmla="*/ 0 w 96"/>
                  <a:gd name="T5" fmla="*/ 40 h 192"/>
                  <a:gd name="T6" fmla="*/ 0 w 96"/>
                  <a:gd name="T7" fmla="*/ 40 h 192"/>
                  <a:gd name="T8" fmla="*/ 0 w 96"/>
                  <a:gd name="T9" fmla="*/ 152 h 192"/>
                  <a:gd name="T10" fmla="*/ 0 w 96"/>
                  <a:gd name="T11" fmla="*/ 152 h 192"/>
                  <a:gd name="T12" fmla="*/ 0 w 96"/>
                  <a:gd name="T13" fmla="*/ 192 h 192"/>
                  <a:gd name="T14" fmla="*/ 96 w 9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6"/>
                  <a:gd name="T25" fmla="*/ 0 h 192"/>
                  <a:gd name="T26" fmla="*/ 96 w 9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6" h="192">
                    <a:moveTo>
                      <a:pt x="9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1" name="Freeform 1023"/>
              <p:cNvSpPr>
                <a:spLocks/>
              </p:cNvSpPr>
              <p:nvPr/>
            </p:nvSpPr>
            <p:spPr bwMode="auto">
              <a:xfrm>
                <a:off x="1744" y="1200"/>
                <a:ext cx="136" cy="192"/>
              </a:xfrm>
              <a:custGeom>
                <a:avLst/>
                <a:gdLst>
                  <a:gd name="T0" fmla="*/ 0 w 136"/>
                  <a:gd name="T1" fmla="*/ 96 h 192"/>
                  <a:gd name="T2" fmla="*/ 32 w 136"/>
                  <a:gd name="T3" fmla="*/ 0 h 192"/>
                  <a:gd name="T4" fmla="*/ 32 w 136"/>
                  <a:gd name="T5" fmla="*/ 40 h 192"/>
                  <a:gd name="T6" fmla="*/ 136 w 136"/>
                  <a:gd name="T7" fmla="*/ 40 h 192"/>
                  <a:gd name="T8" fmla="*/ 136 w 136"/>
                  <a:gd name="T9" fmla="*/ 152 h 192"/>
                  <a:gd name="T10" fmla="*/ 32 w 136"/>
                  <a:gd name="T11" fmla="*/ 152 h 192"/>
                  <a:gd name="T12" fmla="*/ 32 w 136"/>
                  <a:gd name="T13" fmla="*/ 192 h 192"/>
                  <a:gd name="T14" fmla="*/ 0 w 13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6"/>
                  <a:gd name="T25" fmla="*/ 0 h 192"/>
                  <a:gd name="T26" fmla="*/ 136 w 13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6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136" y="40"/>
                    </a:lnTo>
                    <a:lnTo>
                      <a:pt x="136" y="152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FF99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2" name="Freeform 1024"/>
              <p:cNvSpPr>
                <a:spLocks/>
              </p:cNvSpPr>
              <p:nvPr/>
            </p:nvSpPr>
            <p:spPr bwMode="auto">
              <a:xfrm>
                <a:off x="1880" y="1200"/>
                <a:ext cx="80" cy="192"/>
              </a:xfrm>
              <a:custGeom>
                <a:avLst/>
                <a:gdLst>
                  <a:gd name="T0" fmla="*/ 0 w 80"/>
                  <a:gd name="T1" fmla="*/ 96 h 192"/>
                  <a:gd name="T2" fmla="*/ 80 w 80"/>
                  <a:gd name="T3" fmla="*/ 0 h 192"/>
                  <a:gd name="T4" fmla="*/ 80 w 80"/>
                  <a:gd name="T5" fmla="*/ 40 h 192"/>
                  <a:gd name="T6" fmla="*/ 80 w 80"/>
                  <a:gd name="T7" fmla="*/ 40 h 192"/>
                  <a:gd name="T8" fmla="*/ 80 w 80"/>
                  <a:gd name="T9" fmla="*/ 152 h 192"/>
                  <a:gd name="T10" fmla="*/ 80 w 80"/>
                  <a:gd name="T11" fmla="*/ 152 h 192"/>
                  <a:gd name="T12" fmla="*/ 80 w 80"/>
                  <a:gd name="T13" fmla="*/ 192 h 192"/>
                  <a:gd name="T14" fmla="*/ 0 w 8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0"/>
                  <a:gd name="T25" fmla="*/ 0 h 192"/>
                  <a:gd name="T26" fmla="*/ 80 w 8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0" h="192">
                    <a:moveTo>
                      <a:pt x="0" y="96"/>
                    </a:moveTo>
                    <a:lnTo>
                      <a:pt x="80" y="0"/>
                    </a:lnTo>
                    <a:lnTo>
                      <a:pt x="80" y="40"/>
                    </a:lnTo>
                    <a:lnTo>
                      <a:pt x="80" y="152"/>
                    </a:lnTo>
                    <a:lnTo>
                      <a:pt x="8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33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3" name="Freeform 1025"/>
              <p:cNvSpPr>
                <a:spLocks/>
              </p:cNvSpPr>
              <p:nvPr/>
            </p:nvSpPr>
            <p:spPr bwMode="auto">
              <a:xfrm>
                <a:off x="2000" y="1200"/>
                <a:ext cx="64" cy="192"/>
              </a:xfrm>
              <a:custGeom>
                <a:avLst/>
                <a:gdLst>
                  <a:gd name="T0" fmla="*/ 64 w 64"/>
                  <a:gd name="T1" fmla="*/ 96 h 192"/>
                  <a:gd name="T2" fmla="*/ 0 w 64"/>
                  <a:gd name="T3" fmla="*/ 0 h 192"/>
                  <a:gd name="T4" fmla="*/ 0 w 64"/>
                  <a:gd name="T5" fmla="*/ 40 h 192"/>
                  <a:gd name="T6" fmla="*/ 0 w 64"/>
                  <a:gd name="T7" fmla="*/ 40 h 192"/>
                  <a:gd name="T8" fmla="*/ 0 w 64"/>
                  <a:gd name="T9" fmla="*/ 152 h 192"/>
                  <a:gd name="T10" fmla="*/ 0 w 64"/>
                  <a:gd name="T11" fmla="*/ 152 h 192"/>
                  <a:gd name="T12" fmla="*/ 0 w 64"/>
                  <a:gd name="T13" fmla="*/ 192 h 192"/>
                  <a:gd name="T14" fmla="*/ 64 w 6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4"/>
                  <a:gd name="T25" fmla="*/ 0 h 192"/>
                  <a:gd name="T26" fmla="*/ 64 w 6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4" h="192">
                    <a:moveTo>
                      <a:pt x="6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64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4" name="Freeform 1026"/>
              <p:cNvSpPr>
                <a:spLocks/>
              </p:cNvSpPr>
              <p:nvPr/>
            </p:nvSpPr>
            <p:spPr bwMode="auto">
              <a:xfrm>
                <a:off x="2080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5" name="Freeform 1027"/>
              <p:cNvSpPr>
                <a:spLocks/>
              </p:cNvSpPr>
              <p:nvPr/>
            </p:nvSpPr>
            <p:spPr bwMode="auto">
              <a:xfrm>
                <a:off x="2096" y="1200"/>
                <a:ext cx="8" cy="192"/>
              </a:xfrm>
              <a:custGeom>
                <a:avLst/>
                <a:gdLst>
                  <a:gd name="T0" fmla="*/ 8 w 8"/>
                  <a:gd name="T1" fmla="*/ 96 h 192"/>
                  <a:gd name="T2" fmla="*/ 0 w 8"/>
                  <a:gd name="T3" fmla="*/ 0 h 192"/>
                  <a:gd name="T4" fmla="*/ 0 w 8"/>
                  <a:gd name="T5" fmla="*/ 40 h 192"/>
                  <a:gd name="T6" fmla="*/ 0 w 8"/>
                  <a:gd name="T7" fmla="*/ 40 h 192"/>
                  <a:gd name="T8" fmla="*/ 0 w 8"/>
                  <a:gd name="T9" fmla="*/ 152 h 192"/>
                  <a:gd name="T10" fmla="*/ 0 w 8"/>
                  <a:gd name="T11" fmla="*/ 152 h 192"/>
                  <a:gd name="T12" fmla="*/ 0 w 8"/>
                  <a:gd name="T13" fmla="*/ 192 h 192"/>
                  <a:gd name="T14" fmla="*/ 8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6" name="Freeform 1028"/>
              <p:cNvSpPr>
                <a:spLocks/>
              </p:cNvSpPr>
              <p:nvPr/>
            </p:nvSpPr>
            <p:spPr bwMode="auto">
              <a:xfrm>
                <a:off x="2112" y="1200"/>
                <a:ext cx="32" cy="192"/>
              </a:xfrm>
              <a:custGeom>
                <a:avLst/>
                <a:gdLst>
                  <a:gd name="T0" fmla="*/ 32 w 32"/>
                  <a:gd name="T1" fmla="*/ 96 h 192"/>
                  <a:gd name="T2" fmla="*/ 0 w 32"/>
                  <a:gd name="T3" fmla="*/ 0 h 192"/>
                  <a:gd name="T4" fmla="*/ 0 w 32"/>
                  <a:gd name="T5" fmla="*/ 40 h 192"/>
                  <a:gd name="T6" fmla="*/ 0 w 32"/>
                  <a:gd name="T7" fmla="*/ 40 h 192"/>
                  <a:gd name="T8" fmla="*/ 0 w 32"/>
                  <a:gd name="T9" fmla="*/ 152 h 192"/>
                  <a:gd name="T10" fmla="*/ 0 w 32"/>
                  <a:gd name="T11" fmla="*/ 152 h 192"/>
                  <a:gd name="T12" fmla="*/ 0 w 32"/>
                  <a:gd name="T13" fmla="*/ 192 h 192"/>
                  <a:gd name="T14" fmla="*/ 32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32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32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7" name="Freeform 1029"/>
              <p:cNvSpPr>
                <a:spLocks/>
              </p:cNvSpPr>
              <p:nvPr/>
            </p:nvSpPr>
            <p:spPr bwMode="auto">
              <a:xfrm>
                <a:off x="2152" y="1200"/>
                <a:ext cx="8" cy="192"/>
              </a:xfrm>
              <a:custGeom>
                <a:avLst/>
                <a:gdLst>
                  <a:gd name="T0" fmla="*/ 8 w 8"/>
                  <a:gd name="T1" fmla="*/ 96 h 192"/>
                  <a:gd name="T2" fmla="*/ 0 w 8"/>
                  <a:gd name="T3" fmla="*/ 0 h 192"/>
                  <a:gd name="T4" fmla="*/ 0 w 8"/>
                  <a:gd name="T5" fmla="*/ 40 h 192"/>
                  <a:gd name="T6" fmla="*/ 0 w 8"/>
                  <a:gd name="T7" fmla="*/ 40 h 192"/>
                  <a:gd name="T8" fmla="*/ 0 w 8"/>
                  <a:gd name="T9" fmla="*/ 152 h 192"/>
                  <a:gd name="T10" fmla="*/ 0 w 8"/>
                  <a:gd name="T11" fmla="*/ 152 h 192"/>
                  <a:gd name="T12" fmla="*/ 0 w 8"/>
                  <a:gd name="T13" fmla="*/ 192 h 192"/>
                  <a:gd name="T14" fmla="*/ 8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8" name="Freeform 1030"/>
              <p:cNvSpPr>
                <a:spLocks/>
              </p:cNvSpPr>
              <p:nvPr/>
            </p:nvSpPr>
            <p:spPr bwMode="auto">
              <a:xfrm>
                <a:off x="2168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79" name="Freeform 1031"/>
              <p:cNvSpPr>
                <a:spLocks/>
              </p:cNvSpPr>
              <p:nvPr/>
            </p:nvSpPr>
            <p:spPr bwMode="auto">
              <a:xfrm>
                <a:off x="2184" y="1200"/>
                <a:ext cx="24" cy="192"/>
              </a:xfrm>
              <a:custGeom>
                <a:avLst/>
                <a:gdLst>
                  <a:gd name="T0" fmla="*/ 24 w 24"/>
                  <a:gd name="T1" fmla="*/ 96 h 192"/>
                  <a:gd name="T2" fmla="*/ 0 w 24"/>
                  <a:gd name="T3" fmla="*/ 0 h 192"/>
                  <a:gd name="T4" fmla="*/ 0 w 24"/>
                  <a:gd name="T5" fmla="*/ 40 h 192"/>
                  <a:gd name="T6" fmla="*/ 0 w 24"/>
                  <a:gd name="T7" fmla="*/ 40 h 192"/>
                  <a:gd name="T8" fmla="*/ 0 w 24"/>
                  <a:gd name="T9" fmla="*/ 152 h 192"/>
                  <a:gd name="T10" fmla="*/ 0 w 24"/>
                  <a:gd name="T11" fmla="*/ 152 h 192"/>
                  <a:gd name="T12" fmla="*/ 0 w 24"/>
                  <a:gd name="T13" fmla="*/ 192 h 192"/>
                  <a:gd name="T14" fmla="*/ 24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2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24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0" name="Freeform 1032"/>
              <p:cNvSpPr>
                <a:spLocks/>
              </p:cNvSpPr>
              <p:nvPr/>
            </p:nvSpPr>
            <p:spPr bwMode="auto">
              <a:xfrm>
                <a:off x="2216" y="1200"/>
                <a:ext cx="8" cy="192"/>
              </a:xfrm>
              <a:custGeom>
                <a:avLst/>
                <a:gdLst>
                  <a:gd name="T0" fmla="*/ 8 w 8"/>
                  <a:gd name="T1" fmla="*/ 96 h 192"/>
                  <a:gd name="T2" fmla="*/ 0 w 8"/>
                  <a:gd name="T3" fmla="*/ 0 h 192"/>
                  <a:gd name="T4" fmla="*/ 0 w 8"/>
                  <a:gd name="T5" fmla="*/ 40 h 192"/>
                  <a:gd name="T6" fmla="*/ 0 w 8"/>
                  <a:gd name="T7" fmla="*/ 40 h 192"/>
                  <a:gd name="T8" fmla="*/ 0 w 8"/>
                  <a:gd name="T9" fmla="*/ 152 h 192"/>
                  <a:gd name="T10" fmla="*/ 0 w 8"/>
                  <a:gd name="T11" fmla="*/ 152 h 192"/>
                  <a:gd name="T12" fmla="*/ 0 w 8"/>
                  <a:gd name="T13" fmla="*/ 192 h 192"/>
                  <a:gd name="T14" fmla="*/ 8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1" name="Freeform 1033"/>
              <p:cNvSpPr>
                <a:spLocks/>
              </p:cNvSpPr>
              <p:nvPr/>
            </p:nvSpPr>
            <p:spPr bwMode="auto">
              <a:xfrm>
                <a:off x="2232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2" name="Freeform 1034"/>
              <p:cNvSpPr>
                <a:spLocks/>
              </p:cNvSpPr>
              <p:nvPr/>
            </p:nvSpPr>
            <p:spPr bwMode="auto">
              <a:xfrm>
                <a:off x="2256" y="1200"/>
                <a:ext cx="8" cy="192"/>
              </a:xfrm>
              <a:custGeom>
                <a:avLst/>
                <a:gdLst>
                  <a:gd name="T0" fmla="*/ 8 w 8"/>
                  <a:gd name="T1" fmla="*/ 96 h 192"/>
                  <a:gd name="T2" fmla="*/ 0 w 8"/>
                  <a:gd name="T3" fmla="*/ 0 h 192"/>
                  <a:gd name="T4" fmla="*/ 0 w 8"/>
                  <a:gd name="T5" fmla="*/ 40 h 192"/>
                  <a:gd name="T6" fmla="*/ 0 w 8"/>
                  <a:gd name="T7" fmla="*/ 40 h 192"/>
                  <a:gd name="T8" fmla="*/ 0 w 8"/>
                  <a:gd name="T9" fmla="*/ 152 h 192"/>
                  <a:gd name="T10" fmla="*/ 0 w 8"/>
                  <a:gd name="T11" fmla="*/ 152 h 192"/>
                  <a:gd name="T12" fmla="*/ 0 w 8"/>
                  <a:gd name="T13" fmla="*/ 192 h 192"/>
                  <a:gd name="T14" fmla="*/ 8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3" name="Freeform 1035"/>
              <p:cNvSpPr>
                <a:spLocks/>
              </p:cNvSpPr>
              <p:nvPr/>
            </p:nvSpPr>
            <p:spPr bwMode="auto">
              <a:xfrm>
                <a:off x="2264" y="1200"/>
                <a:ext cx="8" cy="192"/>
              </a:xfrm>
              <a:custGeom>
                <a:avLst/>
                <a:gdLst>
                  <a:gd name="T0" fmla="*/ 8 w 8"/>
                  <a:gd name="T1" fmla="*/ 96 h 192"/>
                  <a:gd name="T2" fmla="*/ 0 w 8"/>
                  <a:gd name="T3" fmla="*/ 0 h 192"/>
                  <a:gd name="T4" fmla="*/ 0 w 8"/>
                  <a:gd name="T5" fmla="*/ 40 h 192"/>
                  <a:gd name="T6" fmla="*/ 0 w 8"/>
                  <a:gd name="T7" fmla="*/ 40 h 192"/>
                  <a:gd name="T8" fmla="*/ 0 w 8"/>
                  <a:gd name="T9" fmla="*/ 152 h 192"/>
                  <a:gd name="T10" fmla="*/ 0 w 8"/>
                  <a:gd name="T11" fmla="*/ 152 h 192"/>
                  <a:gd name="T12" fmla="*/ 0 w 8"/>
                  <a:gd name="T13" fmla="*/ 192 h 192"/>
                  <a:gd name="T14" fmla="*/ 8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4" name="Freeform 1036"/>
              <p:cNvSpPr>
                <a:spLocks/>
              </p:cNvSpPr>
              <p:nvPr/>
            </p:nvSpPr>
            <p:spPr bwMode="auto">
              <a:xfrm>
                <a:off x="2304" y="1200"/>
                <a:ext cx="24" cy="192"/>
              </a:xfrm>
              <a:custGeom>
                <a:avLst/>
                <a:gdLst>
                  <a:gd name="T0" fmla="*/ 24 w 24"/>
                  <a:gd name="T1" fmla="*/ 96 h 192"/>
                  <a:gd name="T2" fmla="*/ 0 w 24"/>
                  <a:gd name="T3" fmla="*/ 0 h 192"/>
                  <a:gd name="T4" fmla="*/ 0 w 24"/>
                  <a:gd name="T5" fmla="*/ 40 h 192"/>
                  <a:gd name="T6" fmla="*/ 0 w 24"/>
                  <a:gd name="T7" fmla="*/ 40 h 192"/>
                  <a:gd name="T8" fmla="*/ 0 w 24"/>
                  <a:gd name="T9" fmla="*/ 152 h 192"/>
                  <a:gd name="T10" fmla="*/ 0 w 24"/>
                  <a:gd name="T11" fmla="*/ 152 h 192"/>
                  <a:gd name="T12" fmla="*/ 0 w 24"/>
                  <a:gd name="T13" fmla="*/ 192 h 192"/>
                  <a:gd name="T14" fmla="*/ 24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2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24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5" name="Freeform 1037"/>
              <p:cNvSpPr>
                <a:spLocks/>
              </p:cNvSpPr>
              <p:nvPr/>
            </p:nvSpPr>
            <p:spPr bwMode="auto">
              <a:xfrm>
                <a:off x="2328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6" name="Freeform 1038"/>
              <p:cNvSpPr>
                <a:spLocks/>
              </p:cNvSpPr>
              <p:nvPr/>
            </p:nvSpPr>
            <p:spPr bwMode="auto">
              <a:xfrm>
                <a:off x="2352" y="1200"/>
                <a:ext cx="88" cy="192"/>
              </a:xfrm>
              <a:custGeom>
                <a:avLst/>
                <a:gdLst>
                  <a:gd name="T0" fmla="*/ 88 w 88"/>
                  <a:gd name="T1" fmla="*/ 96 h 192"/>
                  <a:gd name="T2" fmla="*/ 0 w 88"/>
                  <a:gd name="T3" fmla="*/ 0 h 192"/>
                  <a:gd name="T4" fmla="*/ 0 w 88"/>
                  <a:gd name="T5" fmla="*/ 40 h 192"/>
                  <a:gd name="T6" fmla="*/ 0 w 88"/>
                  <a:gd name="T7" fmla="*/ 40 h 192"/>
                  <a:gd name="T8" fmla="*/ 0 w 88"/>
                  <a:gd name="T9" fmla="*/ 152 h 192"/>
                  <a:gd name="T10" fmla="*/ 0 w 88"/>
                  <a:gd name="T11" fmla="*/ 152 h 192"/>
                  <a:gd name="T12" fmla="*/ 0 w 88"/>
                  <a:gd name="T13" fmla="*/ 192 h 192"/>
                  <a:gd name="T14" fmla="*/ 88 w 8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8"/>
                  <a:gd name="T25" fmla="*/ 0 h 192"/>
                  <a:gd name="T26" fmla="*/ 88 w 8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8" h="192">
                    <a:moveTo>
                      <a:pt x="8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7" name="Freeform 1039"/>
              <p:cNvSpPr>
                <a:spLocks/>
              </p:cNvSpPr>
              <p:nvPr/>
            </p:nvSpPr>
            <p:spPr bwMode="auto">
              <a:xfrm>
                <a:off x="2456" y="1200"/>
                <a:ext cx="8" cy="192"/>
              </a:xfrm>
              <a:custGeom>
                <a:avLst/>
                <a:gdLst>
                  <a:gd name="T0" fmla="*/ 8 w 8"/>
                  <a:gd name="T1" fmla="*/ 96 h 192"/>
                  <a:gd name="T2" fmla="*/ 0 w 8"/>
                  <a:gd name="T3" fmla="*/ 0 h 192"/>
                  <a:gd name="T4" fmla="*/ 0 w 8"/>
                  <a:gd name="T5" fmla="*/ 40 h 192"/>
                  <a:gd name="T6" fmla="*/ 0 w 8"/>
                  <a:gd name="T7" fmla="*/ 40 h 192"/>
                  <a:gd name="T8" fmla="*/ 0 w 8"/>
                  <a:gd name="T9" fmla="*/ 152 h 192"/>
                  <a:gd name="T10" fmla="*/ 0 w 8"/>
                  <a:gd name="T11" fmla="*/ 152 h 192"/>
                  <a:gd name="T12" fmla="*/ 0 w 8"/>
                  <a:gd name="T13" fmla="*/ 192 h 192"/>
                  <a:gd name="T14" fmla="*/ 8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8" name="Freeform 1040"/>
              <p:cNvSpPr>
                <a:spLocks/>
              </p:cNvSpPr>
              <p:nvPr/>
            </p:nvSpPr>
            <p:spPr bwMode="auto">
              <a:xfrm>
                <a:off x="2456" y="1200"/>
                <a:ext cx="8" cy="192"/>
              </a:xfrm>
              <a:custGeom>
                <a:avLst/>
                <a:gdLst>
                  <a:gd name="T0" fmla="*/ 8 w 8"/>
                  <a:gd name="T1" fmla="*/ 96 h 192"/>
                  <a:gd name="T2" fmla="*/ 0 w 8"/>
                  <a:gd name="T3" fmla="*/ 0 h 192"/>
                  <a:gd name="T4" fmla="*/ 0 w 8"/>
                  <a:gd name="T5" fmla="*/ 40 h 192"/>
                  <a:gd name="T6" fmla="*/ 0 w 8"/>
                  <a:gd name="T7" fmla="*/ 40 h 192"/>
                  <a:gd name="T8" fmla="*/ 0 w 8"/>
                  <a:gd name="T9" fmla="*/ 152 h 192"/>
                  <a:gd name="T10" fmla="*/ 0 w 8"/>
                  <a:gd name="T11" fmla="*/ 152 h 192"/>
                  <a:gd name="T12" fmla="*/ 0 w 8"/>
                  <a:gd name="T13" fmla="*/ 192 h 192"/>
                  <a:gd name="T14" fmla="*/ 8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89" name="Freeform 1041"/>
              <p:cNvSpPr>
                <a:spLocks/>
              </p:cNvSpPr>
              <p:nvPr/>
            </p:nvSpPr>
            <p:spPr bwMode="auto">
              <a:xfrm>
                <a:off x="2496" y="1200"/>
                <a:ext cx="40" cy="192"/>
              </a:xfrm>
              <a:custGeom>
                <a:avLst/>
                <a:gdLst>
                  <a:gd name="T0" fmla="*/ 0 w 40"/>
                  <a:gd name="T1" fmla="*/ 96 h 192"/>
                  <a:gd name="T2" fmla="*/ 40 w 40"/>
                  <a:gd name="T3" fmla="*/ 0 h 192"/>
                  <a:gd name="T4" fmla="*/ 40 w 40"/>
                  <a:gd name="T5" fmla="*/ 40 h 192"/>
                  <a:gd name="T6" fmla="*/ 40 w 40"/>
                  <a:gd name="T7" fmla="*/ 40 h 192"/>
                  <a:gd name="T8" fmla="*/ 40 w 40"/>
                  <a:gd name="T9" fmla="*/ 152 h 192"/>
                  <a:gd name="T10" fmla="*/ 40 w 40"/>
                  <a:gd name="T11" fmla="*/ 152 h 192"/>
                  <a:gd name="T12" fmla="*/ 40 w 40"/>
                  <a:gd name="T13" fmla="*/ 192 h 192"/>
                  <a:gd name="T14" fmla="*/ 0 w 4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192"/>
                  <a:gd name="T26" fmla="*/ 40 w 4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192">
                    <a:moveTo>
                      <a:pt x="0" y="96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40" y="152"/>
                    </a:lnTo>
                    <a:lnTo>
                      <a:pt x="4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0" name="Freeform 1042"/>
              <p:cNvSpPr>
                <a:spLocks/>
              </p:cNvSpPr>
              <p:nvPr/>
            </p:nvSpPr>
            <p:spPr bwMode="auto">
              <a:xfrm>
                <a:off x="2544" y="1200"/>
                <a:ext cx="16" cy="192"/>
              </a:xfrm>
              <a:custGeom>
                <a:avLst/>
                <a:gdLst>
                  <a:gd name="T0" fmla="*/ 0 w 16"/>
                  <a:gd name="T1" fmla="*/ 96 h 192"/>
                  <a:gd name="T2" fmla="*/ 16 w 16"/>
                  <a:gd name="T3" fmla="*/ 0 h 192"/>
                  <a:gd name="T4" fmla="*/ 16 w 16"/>
                  <a:gd name="T5" fmla="*/ 40 h 192"/>
                  <a:gd name="T6" fmla="*/ 16 w 16"/>
                  <a:gd name="T7" fmla="*/ 40 h 192"/>
                  <a:gd name="T8" fmla="*/ 16 w 16"/>
                  <a:gd name="T9" fmla="*/ 152 h 192"/>
                  <a:gd name="T10" fmla="*/ 16 w 16"/>
                  <a:gd name="T11" fmla="*/ 152 h 192"/>
                  <a:gd name="T12" fmla="*/ 16 w 16"/>
                  <a:gd name="T13" fmla="*/ 192 h 192"/>
                  <a:gd name="T14" fmla="*/ 0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0" y="96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16" y="152"/>
                    </a:lnTo>
                    <a:lnTo>
                      <a:pt x="1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1" name="Freeform 1043"/>
              <p:cNvSpPr>
                <a:spLocks/>
              </p:cNvSpPr>
              <p:nvPr/>
            </p:nvSpPr>
            <p:spPr bwMode="auto">
              <a:xfrm>
                <a:off x="2560" y="1200"/>
                <a:ext cx="8" cy="192"/>
              </a:xfrm>
              <a:custGeom>
                <a:avLst/>
                <a:gdLst>
                  <a:gd name="T0" fmla="*/ 0 w 8"/>
                  <a:gd name="T1" fmla="*/ 96 h 192"/>
                  <a:gd name="T2" fmla="*/ 8 w 8"/>
                  <a:gd name="T3" fmla="*/ 0 h 192"/>
                  <a:gd name="T4" fmla="*/ 8 w 8"/>
                  <a:gd name="T5" fmla="*/ 40 h 192"/>
                  <a:gd name="T6" fmla="*/ 8 w 8"/>
                  <a:gd name="T7" fmla="*/ 40 h 192"/>
                  <a:gd name="T8" fmla="*/ 8 w 8"/>
                  <a:gd name="T9" fmla="*/ 152 h 192"/>
                  <a:gd name="T10" fmla="*/ 8 w 8"/>
                  <a:gd name="T11" fmla="*/ 152 h 192"/>
                  <a:gd name="T12" fmla="*/ 8 w 8"/>
                  <a:gd name="T13" fmla="*/ 192 h 192"/>
                  <a:gd name="T14" fmla="*/ 0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0" y="96"/>
                    </a:moveTo>
                    <a:lnTo>
                      <a:pt x="8" y="0"/>
                    </a:lnTo>
                    <a:lnTo>
                      <a:pt x="8" y="40"/>
                    </a:lnTo>
                    <a:lnTo>
                      <a:pt x="8" y="152"/>
                    </a:lnTo>
                    <a:lnTo>
                      <a:pt x="8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2" name="Freeform 1044"/>
              <p:cNvSpPr>
                <a:spLocks/>
              </p:cNvSpPr>
              <p:nvPr/>
            </p:nvSpPr>
            <p:spPr bwMode="auto">
              <a:xfrm>
                <a:off x="2576" y="1200"/>
                <a:ext cx="24" cy="192"/>
              </a:xfrm>
              <a:custGeom>
                <a:avLst/>
                <a:gdLst>
                  <a:gd name="T0" fmla="*/ 0 w 24"/>
                  <a:gd name="T1" fmla="*/ 96 h 192"/>
                  <a:gd name="T2" fmla="*/ 24 w 24"/>
                  <a:gd name="T3" fmla="*/ 0 h 192"/>
                  <a:gd name="T4" fmla="*/ 24 w 24"/>
                  <a:gd name="T5" fmla="*/ 40 h 192"/>
                  <a:gd name="T6" fmla="*/ 24 w 24"/>
                  <a:gd name="T7" fmla="*/ 40 h 192"/>
                  <a:gd name="T8" fmla="*/ 24 w 24"/>
                  <a:gd name="T9" fmla="*/ 152 h 192"/>
                  <a:gd name="T10" fmla="*/ 24 w 24"/>
                  <a:gd name="T11" fmla="*/ 152 h 192"/>
                  <a:gd name="T12" fmla="*/ 24 w 24"/>
                  <a:gd name="T13" fmla="*/ 192 h 192"/>
                  <a:gd name="T14" fmla="*/ 0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0" y="96"/>
                    </a:moveTo>
                    <a:lnTo>
                      <a:pt x="24" y="0"/>
                    </a:lnTo>
                    <a:lnTo>
                      <a:pt x="24" y="40"/>
                    </a:lnTo>
                    <a:lnTo>
                      <a:pt x="24" y="152"/>
                    </a:lnTo>
                    <a:lnTo>
                      <a:pt x="2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3" name="Freeform 1045"/>
              <p:cNvSpPr>
                <a:spLocks/>
              </p:cNvSpPr>
              <p:nvPr/>
            </p:nvSpPr>
            <p:spPr bwMode="auto">
              <a:xfrm>
                <a:off x="2600" y="1200"/>
                <a:ext cx="56" cy="192"/>
              </a:xfrm>
              <a:custGeom>
                <a:avLst/>
                <a:gdLst>
                  <a:gd name="T0" fmla="*/ 0 w 56"/>
                  <a:gd name="T1" fmla="*/ 96 h 192"/>
                  <a:gd name="T2" fmla="*/ 56 w 56"/>
                  <a:gd name="T3" fmla="*/ 0 h 192"/>
                  <a:gd name="T4" fmla="*/ 56 w 56"/>
                  <a:gd name="T5" fmla="*/ 40 h 192"/>
                  <a:gd name="T6" fmla="*/ 56 w 56"/>
                  <a:gd name="T7" fmla="*/ 40 h 192"/>
                  <a:gd name="T8" fmla="*/ 56 w 56"/>
                  <a:gd name="T9" fmla="*/ 152 h 192"/>
                  <a:gd name="T10" fmla="*/ 56 w 56"/>
                  <a:gd name="T11" fmla="*/ 152 h 192"/>
                  <a:gd name="T12" fmla="*/ 56 w 56"/>
                  <a:gd name="T13" fmla="*/ 192 h 192"/>
                  <a:gd name="T14" fmla="*/ 0 w 5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6"/>
                  <a:gd name="T25" fmla="*/ 0 h 192"/>
                  <a:gd name="T26" fmla="*/ 56 w 5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6" h="192">
                    <a:moveTo>
                      <a:pt x="0" y="96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56" y="152"/>
                    </a:lnTo>
                    <a:lnTo>
                      <a:pt x="5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4" name="Freeform 1046"/>
              <p:cNvSpPr>
                <a:spLocks/>
              </p:cNvSpPr>
              <p:nvPr/>
            </p:nvSpPr>
            <p:spPr bwMode="auto">
              <a:xfrm>
                <a:off x="2656" y="1200"/>
                <a:ext cx="64" cy="192"/>
              </a:xfrm>
              <a:custGeom>
                <a:avLst/>
                <a:gdLst>
                  <a:gd name="T0" fmla="*/ 0 w 64"/>
                  <a:gd name="T1" fmla="*/ 96 h 192"/>
                  <a:gd name="T2" fmla="*/ 64 w 64"/>
                  <a:gd name="T3" fmla="*/ 0 h 192"/>
                  <a:gd name="T4" fmla="*/ 64 w 64"/>
                  <a:gd name="T5" fmla="*/ 40 h 192"/>
                  <a:gd name="T6" fmla="*/ 64 w 64"/>
                  <a:gd name="T7" fmla="*/ 40 h 192"/>
                  <a:gd name="T8" fmla="*/ 64 w 64"/>
                  <a:gd name="T9" fmla="*/ 152 h 192"/>
                  <a:gd name="T10" fmla="*/ 64 w 64"/>
                  <a:gd name="T11" fmla="*/ 152 h 192"/>
                  <a:gd name="T12" fmla="*/ 64 w 64"/>
                  <a:gd name="T13" fmla="*/ 192 h 192"/>
                  <a:gd name="T14" fmla="*/ 0 w 6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4"/>
                  <a:gd name="T25" fmla="*/ 0 h 192"/>
                  <a:gd name="T26" fmla="*/ 64 w 6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4" h="192">
                    <a:moveTo>
                      <a:pt x="0" y="96"/>
                    </a:moveTo>
                    <a:lnTo>
                      <a:pt x="64" y="0"/>
                    </a:lnTo>
                    <a:lnTo>
                      <a:pt x="64" y="40"/>
                    </a:lnTo>
                    <a:lnTo>
                      <a:pt x="64" y="152"/>
                    </a:lnTo>
                    <a:lnTo>
                      <a:pt x="6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5" name="Freeform 1047"/>
              <p:cNvSpPr>
                <a:spLocks/>
              </p:cNvSpPr>
              <p:nvPr/>
            </p:nvSpPr>
            <p:spPr bwMode="auto">
              <a:xfrm>
                <a:off x="2728" y="1200"/>
                <a:ext cx="32" cy="192"/>
              </a:xfrm>
              <a:custGeom>
                <a:avLst/>
                <a:gdLst>
                  <a:gd name="T0" fmla="*/ 0 w 32"/>
                  <a:gd name="T1" fmla="*/ 96 h 192"/>
                  <a:gd name="T2" fmla="*/ 32 w 32"/>
                  <a:gd name="T3" fmla="*/ 0 h 192"/>
                  <a:gd name="T4" fmla="*/ 32 w 32"/>
                  <a:gd name="T5" fmla="*/ 40 h 192"/>
                  <a:gd name="T6" fmla="*/ 32 w 32"/>
                  <a:gd name="T7" fmla="*/ 40 h 192"/>
                  <a:gd name="T8" fmla="*/ 32 w 32"/>
                  <a:gd name="T9" fmla="*/ 152 h 192"/>
                  <a:gd name="T10" fmla="*/ 32 w 32"/>
                  <a:gd name="T11" fmla="*/ 152 h 192"/>
                  <a:gd name="T12" fmla="*/ 32 w 32"/>
                  <a:gd name="T13" fmla="*/ 192 h 192"/>
                  <a:gd name="T14" fmla="*/ 0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6" name="Freeform 1048"/>
              <p:cNvSpPr>
                <a:spLocks/>
              </p:cNvSpPr>
              <p:nvPr/>
            </p:nvSpPr>
            <p:spPr bwMode="auto">
              <a:xfrm>
                <a:off x="2768" y="1200"/>
                <a:ext cx="56" cy="192"/>
              </a:xfrm>
              <a:custGeom>
                <a:avLst/>
                <a:gdLst>
                  <a:gd name="T0" fmla="*/ 0 w 56"/>
                  <a:gd name="T1" fmla="*/ 96 h 192"/>
                  <a:gd name="T2" fmla="*/ 56 w 56"/>
                  <a:gd name="T3" fmla="*/ 0 h 192"/>
                  <a:gd name="T4" fmla="*/ 56 w 56"/>
                  <a:gd name="T5" fmla="*/ 40 h 192"/>
                  <a:gd name="T6" fmla="*/ 56 w 56"/>
                  <a:gd name="T7" fmla="*/ 40 h 192"/>
                  <a:gd name="T8" fmla="*/ 56 w 56"/>
                  <a:gd name="T9" fmla="*/ 152 h 192"/>
                  <a:gd name="T10" fmla="*/ 56 w 56"/>
                  <a:gd name="T11" fmla="*/ 152 h 192"/>
                  <a:gd name="T12" fmla="*/ 56 w 56"/>
                  <a:gd name="T13" fmla="*/ 192 h 192"/>
                  <a:gd name="T14" fmla="*/ 0 w 5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6"/>
                  <a:gd name="T25" fmla="*/ 0 h 192"/>
                  <a:gd name="T26" fmla="*/ 56 w 5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6" h="192">
                    <a:moveTo>
                      <a:pt x="0" y="96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56" y="152"/>
                    </a:lnTo>
                    <a:lnTo>
                      <a:pt x="5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7" name="Freeform 1049"/>
              <p:cNvSpPr>
                <a:spLocks/>
              </p:cNvSpPr>
              <p:nvPr/>
            </p:nvSpPr>
            <p:spPr bwMode="auto">
              <a:xfrm>
                <a:off x="2840" y="1200"/>
                <a:ext cx="72" cy="192"/>
              </a:xfrm>
              <a:custGeom>
                <a:avLst/>
                <a:gdLst>
                  <a:gd name="T0" fmla="*/ 72 w 72"/>
                  <a:gd name="T1" fmla="*/ 96 h 192"/>
                  <a:gd name="T2" fmla="*/ 0 w 72"/>
                  <a:gd name="T3" fmla="*/ 0 h 192"/>
                  <a:gd name="T4" fmla="*/ 0 w 72"/>
                  <a:gd name="T5" fmla="*/ 40 h 192"/>
                  <a:gd name="T6" fmla="*/ 0 w 72"/>
                  <a:gd name="T7" fmla="*/ 40 h 192"/>
                  <a:gd name="T8" fmla="*/ 0 w 72"/>
                  <a:gd name="T9" fmla="*/ 152 h 192"/>
                  <a:gd name="T10" fmla="*/ 0 w 72"/>
                  <a:gd name="T11" fmla="*/ 152 h 192"/>
                  <a:gd name="T12" fmla="*/ 0 w 72"/>
                  <a:gd name="T13" fmla="*/ 192 h 192"/>
                  <a:gd name="T14" fmla="*/ 72 w 7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92"/>
                  <a:gd name="T26" fmla="*/ 72 w 7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92">
                    <a:moveTo>
                      <a:pt x="72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72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8" name="Freeform 1050"/>
              <p:cNvSpPr>
                <a:spLocks/>
              </p:cNvSpPr>
              <p:nvPr/>
            </p:nvSpPr>
            <p:spPr bwMode="auto">
              <a:xfrm>
                <a:off x="2928" y="1200"/>
                <a:ext cx="169" cy="192"/>
              </a:xfrm>
              <a:custGeom>
                <a:avLst/>
                <a:gdLst>
                  <a:gd name="T0" fmla="*/ 0 w 169"/>
                  <a:gd name="T1" fmla="*/ 96 h 192"/>
                  <a:gd name="T2" fmla="*/ 40 w 169"/>
                  <a:gd name="T3" fmla="*/ 0 h 192"/>
                  <a:gd name="T4" fmla="*/ 40 w 169"/>
                  <a:gd name="T5" fmla="*/ 40 h 192"/>
                  <a:gd name="T6" fmla="*/ 169 w 169"/>
                  <a:gd name="T7" fmla="*/ 40 h 192"/>
                  <a:gd name="T8" fmla="*/ 169 w 169"/>
                  <a:gd name="T9" fmla="*/ 152 h 192"/>
                  <a:gd name="T10" fmla="*/ 40 w 169"/>
                  <a:gd name="T11" fmla="*/ 152 h 192"/>
                  <a:gd name="T12" fmla="*/ 40 w 169"/>
                  <a:gd name="T13" fmla="*/ 192 h 192"/>
                  <a:gd name="T14" fmla="*/ 0 w 169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9"/>
                  <a:gd name="T25" fmla="*/ 0 h 192"/>
                  <a:gd name="T26" fmla="*/ 169 w 169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9" h="192">
                    <a:moveTo>
                      <a:pt x="0" y="96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169" y="40"/>
                    </a:lnTo>
                    <a:lnTo>
                      <a:pt x="169" y="152"/>
                    </a:lnTo>
                    <a:lnTo>
                      <a:pt x="40" y="152"/>
                    </a:lnTo>
                    <a:lnTo>
                      <a:pt x="4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99" name="Freeform 1051"/>
              <p:cNvSpPr>
                <a:spLocks/>
              </p:cNvSpPr>
              <p:nvPr/>
            </p:nvSpPr>
            <p:spPr bwMode="auto">
              <a:xfrm>
                <a:off x="3097" y="1200"/>
                <a:ext cx="24" cy="192"/>
              </a:xfrm>
              <a:custGeom>
                <a:avLst/>
                <a:gdLst>
                  <a:gd name="T0" fmla="*/ 0 w 24"/>
                  <a:gd name="T1" fmla="*/ 96 h 192"/>
                  <a:gd name="T2" fmla="*/ 24 w 24"/>
                  <a:gd name="T3" fmla="*/ 0 h 192"/>
                  <a:gd name="T4" fmla="*/ 24 w 24"/>
                  <a:gd name="T5" fmla="*/ 40 h 192"/>
                  <a:gd name="T6" fmla="*/ 24 w 24"/>
                  <a:gd name="T7" fmla="*/ 40 h 192"/>
                  <a:gd name="T8" fmla="*/ 24 w 24"/>
                  <a:gd name="T9" fmla="*/ 152 h 192"/>
                  <a:gd name="T10" fmla="*/ 24 w 24"/>
                  <a:gd name="T11" fmla="*/ 152 h 192"/>
                  <a:gd name="T12" fmla="*/ 24 w 24"/>
                  <a:gd name="T13" fmla="*/ 192 h 192"/>
                  <a:gd name="T14" fmla="*/ 0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0" y="96"/>
                    </a:moveTo>
                    <a:lnTo>
                      <a:pt x="24" y="0"/>
                    </a:lnTo>
                    <a:lnTo>
                      <a:pt x="24" y="40"/>
                    </a:lnTo>
                    <a:lnTo>
                      <a:pt x="24" y="152"/>
                    </a:lnTo>
                    <a:lnTo>
                      <a:pt x="2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0" name="Freeform 1052"/>
              <p:cNvSpPr>
                <a:spLocks/>
              </p:cNvSpPr>
              <p:nvPr/>
            </p:nvSpPr>
            <p:spPr bwMode="auto">
              <a:xfrm>
                <a:off x="3137" y="1200"/>
                <a:ext cx="96" cy="192"/>
              </a:xfrm>
              <a:custGeom>
                <a:avLst/>
                <a:gdLst>
                  <a:gd name="T0" fmla="*/ 0 w 96"/>
                  <a:gd name="T1" fmla="*/ 96 h 192"/>
                  <a:gd name="T2" fmla="*/ 96 w 96"/>
                  <a:gd name="T3" fmla="*/ 0 h 192"/>
                  <a:gd name="T4" fmla="*/ 96 w 96"/>
                  <a:gd name="T5" fmla="*/ 40 h 192"/>
                  <a:gd name="T6" fmla="*/ 96 w 96"/>
                  <a:gd name="T7" fmla="*/ 40 h 192"/>
                  <a:gd name="T8" fmla="*/ 96 w 96"/>
                  <a:gd name="T9" fmla="*/ 152 h 192"/>
                  <a:gd name="T10" fmla="*/ 96 w 96"/>
                  <a:gd name="T11" fmla="*/ 152 h 192"/>
                  <a:gd name="T12" fmla="*/ 96 w 96"/>
                  <a:gd name="T13" fmla="*/ 192 h 192"/>
                  <a:gd name="T14" fmla="*/ 0 w 9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6"/>
                  <a:gd name="T25" fmla="*/ 0 h 192"/>
                  <a:gd name="T26" fmla="*/ 96 w 9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6" h="192">
                    <a:moveTo>
                      <a:pt x="0" y="96"/>
                    </a:moveTo>
                    <a:lnTo>
                      <a:pt x="96" y="0"/>
                    </a:lnTo>
                    <a:lnTo>
                      <a:pt x="96" y="40"/>
                    </a:lnTo>
                    <a:lnTo>
                      <a:pt x="96" y="152"/>
                    </a:lnTo>
                    <a:lnTo>
                      <a:pt x="9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1" name="Freeform 1053"/>
              <p:cNvSpPr>
                <a:spLocks/>
              </p:cNvSpPr>
              <p:nvPr/>
            </p:nvSpPr>
            <p:spPr bwMode="auto">
              <a:xfrm>
                <a:off x="3265" y="1200"/>
                <a:ext cx="32" cy="192"/>
              </a:xfrm>
              <a:custGeom>
                <a:avLst/>
                <a:gdLst>
                  <a:gd name="T0" fmla="*/ 0 w 32"/>
                  <a:gd name="T1" fmla="*/ 96 h 192"/>
                  <a:gd name="T2" fmla="*/ 32 w 32"/>
                  <a:gd name="T3" fmla="*/ 0 h 192"/>
                  <a:gd name="T4" fmla="*/ 32 w 32"/>
                  <a:gd name="T5" fmla="*/ 40 h 192"/>
                  <a:gd name="T6" fmla="*/ 32 w 32"/>
                  <a:gd name="T7" fmla="*/ 40 h 192"/>
                  <a:gd name="T8" fmla="*/ 32 w 32"/>
                  <a:gd name="T9" fmla="*/ 152 h 192"/>
                  <a:gd name="T10" fmla="*/ 32 w 32"/>
                  <a:gd name="T11" fmla="*/ 152 h 192"/>
                  <a:gd name="T12" fmla="*/ 32 w 32"/>
                  <a:gd name="T13" fmla="*/ 192 h 192"/>
                  <a:gd name="T14" fmla="*/ 0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2" name="Freeform 1054"/>
              <p:cNvSpPr>
                <a:spLocks/>
              </p:cNvSpPr>
              <p:nvPr/>
            </p:nvSpPr>
            <p:spPr bwMode="auto">
              <a:xfrm>
                <a:off x="3313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3" name="Freeform 1055"/>
              <p:cNvSpPr>
                <a:spLocks/>
              </p:cNvSpPr>
              <p:nvPr/>
            </p:nvSpPr>
            <p:spPr bwMode="auto">
              <a:xfrm>
                <a:off x="3353" y="1200"/>
                <a:ext cx="24" cy="192"/>
              </a:xfrm>
              <a:custGeom>
                <a:avLst/>
                <a:gdLst>
                  <a:gd name="T0" fmla="*/ 0 w 24"/>
                  <a:gd name="T1" fmla="*/ 96 h 192"/>
                  <a:gd name="T2" fmla="*/ 24 w 24"/>
                  <a:gd name="T3" fmla="*/ 0 h 192"/>
                  <a:gd name="T4" fmla="*/ 24 w 24"/>
                  <a:gd name="T5" fmla="*/ 40 h 192"/>
                  <a:gd name="T6" fmla="*/ 24 w 24"/>
                  <a:gd name="T7" fmla="*/ 40 h 192"/>
                  <a:gd name="T8" fmla="*/ 24 w 24"/>
                  <a:gd name="T9" fmla="*/ 152 h 192"/>
                  <a:gd name="T10" fmla="*/ 24 w 24"/>
                  <a:gd name="T11" fmla="*/ 152 h 192"/>
                  <a:gd name="T12" fmla="*/ 24 w 24"/>
                  <a:gd name="T13" fmla="*/ 192 h 192"/>
                  <a:gd name="T14" fmla="*/ 0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0" y="96"/>
                    </a:moveTo>
                    <a:lnTo>
                      <a:pt x="24" y="0"/>
                    </a:lnTo>
                    <a:lnTo>
                      <a:pt x="24" y="40"/>
                    </a:lnTo>
                    <a:lnTo>
                      <a:pt x="24" y="152"/>
                    </a:lnTo>
                    <a:lnTo>
                      <a:pt x="2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4" name="Freeform 1056"/>
              <p:cNvSpPr>
                <a:spLocks/>
              </p:cNvSpPr>
              <p:nvPr/>
            </p:nvSpPr>
            <p:spPr bwMode="auto">
              <a:xfrm>
                <a:off x="3385" y="1200"/>
                <a:ext cx="48" cy="192"/>
              </a:xfrm>
              <a:custGeom>
                <a:avLst/>
                <a:gdLst>
                  <a:gd name="T0" fmla="*/ 0 w 48"/>
                  <a:gd name="T1" fmla="*/ 96 h 192"/>
                  <a:gd name="T2" fmla="*/ 48 w 48"/>
                  <a:gd name="T3" fmla="*/ 0 h 192"/>
                  <a:gd name="T4" fmla="*/ 48 w 48"/>
                  <a:gd name="T5" fmla="*/ 40 h 192"/>
                  <a:gd name="T6" fmla="*/ 48 w 48"/>
                  <a:gd name="T7" fmla="*/ 40 h 192"/>
                  <a:gd name="T8" fmla="*/ 48 w 48"/>
                  <a:gd name="T9" fmla="*/ 152 h 192"/>
                  <a:gd name="T10" fmla="*/ 48 w 48"/>
                  <a:gd name="T11" fmla="*/ 152 h 192"/>
                  <a:gd name="T12" fmla="*/ 48 w 48"/>
                  <a:gd name="T13" fmla="*/ 192 h 192"/>
                  <a:gd name="T14" fmla="*/ 0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0" y="96"/>
                    </a:moveTo>
                    <a:lnTo>
                      <a:pt x="48" y="0"/>
                    </a:lnTo>
                    <a:lnTo>
                      <a:pt x="48" y="40"/>
                    </a:lnTo>
                    <a:lnTo>
                      <a:pt x="48" y="152"/>
                    </a:lnTo>
                    <a:lnTo>
                      <a:pt x="48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5" name="Freeform 1057"/>
              <p:cNvSpPr>
                <a:spLocks/>
              </p:cNvSpPr>
              <p:nvPr/>
            </p:nvSpPr>
            <p:spPr bwMode="auto">
              <a:xfrm>
                <a:off x="3433" y="1200"/>
                <a:ext cx="24" cy="192"/>
              </a:xfrm>
              <a:custGeom>
                <a:avLst/>
                <a:gdLst>
                  <a:gd name="T0" fmla="*/ 0 w 24"/>
                  <a:gd name="T1" fmla="*/ 96 h 192"/>
                  <a:gd name="T2" fmla="*/ 24 w 24"/>
                  <a:gd name="T3" fmla="*/ 0 h 192"/>
                  <a:gd name="T4" fmla="*/ 24 w 24"/>
                  <a:gd name="T5" fmla="*/ 40 h 192"/>
                  <a:gd name="T6" fmla="*/ 24 w 24"/>
                  <a:gd name="T7" fmla="*/ 40 h 192"/>
                  <a:gd name="T8" fmla="*/ 24 w 24"/>
                  <a:gd name="T9" fmla="*/ 152 h 192"/>
                  <a:gd name="T10" fmla="*/ 24 w 24"/>
                  <a:gd name="T11" fmla="*/ 152 h 192"/>
                  <a:gd name="T12" fmla="*/ 24 w 24"/>
                  <a:gd name="T13" fmla="*/ 192 h 192"/>
                  <a:gd name="T14" fmla="*/ 0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0" y="96"/>
                    </a:moveTo>
                    <a:lnTo>
                      <a:pt x="24" y="0"/>
                    </a:lnTo>
                    <a:lnTo>
                      <a:pt x="24" y="40"/>
                    </a:lnTo>
                    <a:lnTo>
                      <a:pt x="24" y="152"/>
                    </a:lnTo>
                    <a:lnTo>
                      <a:pt x="2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6" name="Freeform 1058"/>
              <p:cNvSpPr>
                <a:spLocks/>
              </p:cNvSpPr>
              <p:nvPr/>
            </p:nvSpPr>
            <p:spPr bwMode="auto">
              <a:xfrm>
                <a:off x="3457" y="1200"/>
                <a:ext cx="16" cy="192"/>
              </a:xfrm>
              <a:custGeom>
                <a:avLst/>
                <a:gdLst>
                  <a:gd name="T0" fmla="*/ 0 w 16"/>
                  <a:gd name="T1" fmla="*/ 96 h 192"/>
                  <a:gd name="T2" fmla="*/ 16 w 16"/>
                  <a:gd name="T3" fmla="*/ 0 h 192"/>
                  <a:gd name="T4" fmla="*/ 16 w 16"/>
                  <a:gd name="T5" fmla="*/ 40 h 192"/>
                  <a:gd name="T6" fmla="*/ 16 w 16"/>
                  <a:gd name="T7" fmla="*/ 40 h 192"/>
                  <a:gd name="T8" fmla="*/ 16 w 16"/>
                  <a:gd name="T9" fmla="*/ 152 h 192"/>
                  <a:gd name="T10" fmla="*/ 16 w 16"/>
                  <a:gd name="T11" fmla="*/ 152 h 192"/>
                  <a:gd name="T12" fmla="*/ 16 w 16"/>
                  <a:gd name="T13" fmla="*/ 192 h 192"/>
                  <a:gd name="T14" fmla="*/ 0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0" y="96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16" y="152"/>
                    </a:lnTo>
                    <a:lnTo>
                      <a:pt x="1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7" name="Freeform 1059"/>
              <p:cNvSpPr>
                <a:spLocks/>
              </p:cNvSpPr>
              <p:nvPr/>
            </p:nvSpPr>
            <p:spPr bwMode="auto">
              <a:xfrm>
                <a:off x="3481" y="1200"/>
                <a:ext cx="80" cy="192"/>
              </a:xfrm>
              <a:custGeom>
                <a:avLst/>
                <a:gdLst>
                  <a:gd name="T0" fmla="*/ 0 w 80"/>
                  <a:gd name="T1" fmla="*/ 96 h 192"/>
                  <a:gd name="T2" fmla="*/ 80 w 80"/>
                  <a:gd name="T3" fmla="*/ 0 h 192"/>
                  <a:gd name="T4" fmla="*/ 80 w 80"/>
                  <a:gd name="T5" fmla="*/ 40 h 192"/>
                  <a:gd name="T6" fmla="*/ 80 w 80"/>
                  <a:gd name="T7" fmla="*/ 40 h 192"/>
                  <a:gd name="T8" fmla="*/ 80 w 80"/>
                  <a:gd name="T9" fmla="*/ 152 h 192"/>
                  <a:gd name="T10" fmla="*/ 80 w 80"/>
                  <a:gd name="T11" fmla="*/ 152 h 192"/>
                  <a:gd name="T12" fmla="*/ 80 w 80"/>
                  <a:gd name="T13" fmla="*/ 192 h 192"/>
                  <a:gd name="T14" fmla="*/ 0 w 8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0"/>
                  <a:gd name="T25" fmla="*/ 0 h 192"/>
                  <a:gd name="T26" fmla="*/ 80 w 8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0" h="192">
                    <a:moveTo>
                      <a:pt x="0" y="96"/>
                    </a:moveTo>
                    <a:lnTo>
                      <a:pt x="80" y="0"/>
                    </a:lnTo>
                    <a:lnTo>
                      <a:pt x="80" y="40"/>
                    </a:lnTo>
                    <a:lnTo>
                      <a:pt x="80" y="152"/>
                    </a:lnTo>
                    <a:lnTo>
                      <a:pt x="8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8" name="Freeform 1060"/>
              <p:cNvSpPr>
                <a:spLocks/>
              </p:cNvSpPr>
              <p:nvPr/>
            </p:nvSpPr>
            <p:spPr bwMode="auto">
              <a:xfrm>
                <a:off x="3561" y="1200"/>
                <a:ext cx="120" cy="192"/>
              </a:xfrm>
              <a:custGeom>
                <a:avLst/>
                <a:gdLst>
                  <a:gd name="T0" fmla="*/ 0 w 120"/>
                  <a:gd name="T1" fmla="*/ 96 h 192"/>
                  <a:gd name="T2" fmla="*/ 120 w 120"/>
                  <a:gd name="T3" fmla="*/ 0 h 192"/>
                  <a:gd name="T4" fmla="*/ 120 w 120"/>
                  <a:gd name="T5" fmla="*/ 40 h 192"/>
                  <a:gd name="T6" fmla="*/ 120 w 120"/>
                  <a:gd name="T7" fmla="*/ 40 h 192"/>
                  <a:gd name="T8" fmla="*/ 120 w 120"/>
                  <a:gd name="T9" fmla="*/ 152 h 192"/>
                  <a:gd name="T10" fmla="*/ 120 w 120"/>
                  <a:gd name="T11" fmla="*/ 152 h 192"/>
                  <a:gd name="T12" fmla="*/ 120 w 120"/>
                  <a:gd name="T13" fmla="*/ 192 h 192"/>
                  <a:gd name="T14" fmla="*/ 0 w 12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0"/>
                  <a:gd name="T25" fmla="*/ 0 h 192"/>
                  <a:gd name="T26" fmla="*/ 120 w 12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0" h="192">
                    <a:moveTo>
                      <a:pt x="0" y="96"/>
                    </a:moveTo>
                    <a:lnTo>
                      <a:pt x="120" y="0"/>
                    </a:lnTo>
                    <a:lnTo>
                      <a:pt x="120" y="40"/>
                    </a:lnTo>
                    <a:lnTo>
                      <a:pt x="120" y="152"/>
                    </a:lnTo>
                    <a:lnTo>
                      <a:pt x="12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09" name="Freeform 1061"/>
              <p:cNvSpPr>
                <a:spLocks/>
              </p:cNvSpPr>
              <p:nvPr/>
            </p:nvSpPr>
            <p:spPr bwMode="auto">
              <a:xfrm>
                <a:off x="3681" y="1200"/>
                <a:ext cx="16" cy="192"/>
              </a:xfrm>
              <a:custGeom>
                <a:avLst/>
                <a:gdLst>
                  <a:gd name="T0" fmla="*/ 0 w 16"/>
                  <a:gd name="T1" fmla="*/ 96 h 192"/>
                  <a:gd name="T2" fmla="*/ 16 w 16"/>
                  <a:gd name="T3" fmla="*/ 0 h 192"/>
                  <a:gd name="T4" fmla="*/ 16 w 16"/>
                  <a:gd name="T5" fmla="*/ 40 h 192"/>
                  <a:gd name="T6" fmla="*/ 16 w 16"/>
                  <a:gd name="T7" fmla="*/ 40 h 192"/>
                  <a:gd name="T8" fmla="*/ 16 w 16"/>
                  <a:gd name="T9" fmla="*/ 152 h 192"/>
                  <a:gd name="T10" fmla="*/ 16 w 16"/>
                  <a:gd name="T11" fmla="*/ 152 h 192"/>
                  <a:gd name="T12" fmla="*/ 16 w 16"/>
                  <a:gd name="T13" fmla="*/ 192 h 192"/>
                  <a:gd name="T14" fmla="*/ 0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0" y="96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16" y="152"/>
                    </a:lnTo>
                    <a:lnTo>
                      <a:pt x="1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0" name="Freeform 1062"/>
              <p:cNvSpPr>
                <a:spLocks/>
              </p:cNvSpPr>
              <p:nvPr/>
            </p:nvSpPr>
            <p:spPr bwMode="auto">
              <a:xfrm>
                <a:off x="3713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1" name="Freeform 1063"/>
              <p:cNvSpPr>
                <a:spLocks/>
              </p:cNvSpPr>
              <p:nvPr/>
            </p:nvSpPr>
            <p:spPr bwMode="auto">
              <a:xfrm>
                <a:off x="3737" y="1200"/>
                <a:ext cx="24" cy="192"/>
              </a:xfrm>
              <a:custGeom>
                <a:avLst/>
                <a:gdLst>
                  <a:gd name="T0" fmla="*/ 24 w 24"/>
                  <a:gd name="T1" fmla="*/ 96 h 192"/>
                  <a:gd name="T2" fmla="*/ 0 w 24"/>
                  <a:gd name="T3" fmla="*/ 0 h 192"/>
                  <a:gd name="T4" fmla="*/ 0 w 24"/>
                  <a:gd name="T5" fmla="*/ 40 h 192"/>
                  <a:gd name="T6" fmla="*/ 0 w 24"/>
                  <a:gd name="T7" fmla="*/ 40 h 192"/>
                  <a:gd name="T8" fmla="*/ 0 w 24"/>
                  <a:gd name="T9" fmla="*/ 152 h 192"/>
                  <a:gd name="T10" fmla="*/ 0 w 24"/>
                  <a:gd name="T11" fmla="*/ 152 h 192"/>
                  <a:gd name="T12" fmla="*/ 0 w 24"/>
                  <a:gd name="T13" fmla="*/ 192 h 192"/>
                  <a:gd name="T14" fmla="*/ 24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2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24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2" name="Freeform 1064"/>
              <p:cNvSpPr>
                <a:spLocks/>
              </p:cNvSpPr>
              <p:nvPr/>
            </p:nvSpPr>
            <p:spPr bwMode="auto">
              <a:xfrm>
                <a:off x="3761" y="1200"/>
                <a:ext cx="32" cy="192"/>
              </a:xfrm>
              <a:custGeom>
                <a:avLst/>
                <a:gdLst>
                  <a:gd name="T0" fmla="*/ 32 w 32"/>
                  <a:gd name="T1" fmla="*/ 96 h 192"/>
                  <a:gd name="T2" fmla="*/ 0 w 32"/>
                  <a:gd name="T3" fmla="*/ 0 h 192"/>
                  <a:gd name="T4" fmla="*/ 0 w 32"/>
                  <a:gd name="T5" fmla="*/ 40 h 192"/>
                  <a:gd name="T6" fmla="*/ 0 w 32"/>
                  <a:gd name="T7" fmla="*/ 40 h 192"/>
                  <a:gd name="T8" fmla="*/ 0 w 32"/>
                  <a:gd name="T9" fmla="*/ 152 h 192"/>
                  <a:gd name="T10" fmla="*/ 0 w 32"/>
                  <a:gd name="T11" fmla="*/ 152 h 192"/>
                  <a:gd name="T12" fmla="*/ 0 w 32"/>
                  <a:gd name="T13" fmla="*/ 192 h 192"/>
                  <a:gd name="T14" fmla="*/ 32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32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32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3" name="Freeform 1065"/>
              <p:cNvSpPr>
                <a:spLocks/>
              </p:cNvSpPr>
              <p:nvPr/>
            </p:nvSpPr>
            <p:spPr bwMode="auto">
              <a:xfrm>
                <a:off x="3793" y="1200"/>
                <a:ext cx="24" cy="192"/>
              </a:xfrm>
              <a:custGeom>
                <a:avLst/>
                <a:gdLst>
                  <a:gd name="T0" fmla="*/ 24 w 24"/>
                  <a:gd name="T1" fmla="*/ 96 h 192"/>
                  <a:gd name="T2" fmla="*/ 0 w 24"/>
                  <a:gd name="T3" fmla="*/ 0 h 192"/>
                  <a:gd name="T4" fmla="*/ 0 w 24"/>
                  <a:gd name="T5" fmla="*/ 40 h 192"/>
                  <a:gd name="T6" fmla="*/ 0 w 24"/>
                  <a:gd name="T7" fmla="*/ 40 h 192"/>
                  <a:gd name="T8" fmla="*/ 0 w 24"/>
                  <a:gd name="T9" fmla="*/ 152 h 192"/>
                  <a:gd name="T10" fmla="*/ 0 w 24"/>
                  <a:gd name="T11" fmla="*/ 152 h 192"/>
                  <a:gd name="T12" fmla="*/ 0 w 24"/>
                  <a:gd name="T13" fmla="*/ 192 h 192"/>
                  <a:gd name="T14" fmla="*/ 24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2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24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4" name="Freeform 1066"/>
              <p:cNvSpPr>
                <a:spLocks/>
              </p:cNvSpPr>
              <p:nvPr/>
            </p:nvSpPr>
            <p:spPr bwMode="auto">
              <a:xfrm>
                <a:off x="3825" y="1200"/>
                <a:ext cx="88" cy="192"/>
              </a:xfrm>
              <a:custGeom>
                <a:avLst/>
                <a:gdLst>
                  <a:gd name="T0" fmla="*/ 88 w 88"/>
                  <a:gd name="T1" fmla="*/ 96 h 192"/>
                  <a:gd name="T2" fmla="*/ 0 w 88"/>
                  <a:gd name="T3" fmla="*/ 0 h 192"/>
                  <a:gd name="T4" fmla="*/ 0 w 88"/>
                  <a:gd name="T5" fmla="*/ 40 h 192"/>
                  <a:gd name="T6" fmla="*/ 0 w 88"/>
                  <a:gd name="T7" fmla="*/ 40 h 192"/>
                  <a:gd name="T8" fmla="*/ 0 w 88"/>
                  <a:gd name="T9" fmla="*/ 152 h 192"/>
                  <a:gd name="T10" fmla="*/ 0 w 88"/>
                  <a:gd name="T11" fmla="*/ 152 h 192"/>
                  <a:gd name="T12" fmla="*/ 0 w 88"/>
                  <a:gd name="T13" fmla="*/ 192 h 192"/>
                  <a:gd name="T14" fmla="*/ 88 w 8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8"/>
                  <a:gd name="T25" fmla="*/ 0 h 192"/>
                  <a:gd name="T26" fmla="*/ 88 w 8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8" h="192">
                    <a:moveTo>
                      <a:pt x="8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5" name="Freeform 1067"/>
              <p:cNvSpPr>
                <a:spLocks/>
              </p:cNvSpPr>
              <p:nvPr/>
            </p:nvSpPr>
            <p:spPr bwMode="auto">
              <a:xfrm>
                <a:off x="3921" y="1200"/>
                <a:ext cx="24" cy="192"/>
              </a:xfrm>
              <a:custGeom>
                <a:avLst/>
                <a:gdLst>
                  <a:gd name="T0" fmla="*/ 24 w 24"/>
                  <a:gd name="T1" fmla="*/ 96 h 192"/>
                  <a:gd name="T2" fmla="*/ 0 w 24"/>
                  <a:gd name="T3" fmla="*/ 0 h 192"/>
                  <a:gd name="T4" fmla="*/ 0 w 24"/>
                  <a:gd name="T5" fmla="*/ 40 h 192"/>
                  <a:gd name="T6" fmla="*/ 0 w 24"/>
                  <a:gd name="T7" fmla="*/ 40 h 192"/>
                  <a:gd name="T8" fmla="*/ 0 w 24"/>
                  <a:gd name="T9" fmla="*/ 152 h 192"/>
                  <a:gd name="T10" fmla="*/ 0 w 24"/>
                  <a:gd name="T11" fmla="*/ 152 h 192"/>
                  <a:gd name="T12" fmla="*/ 0 w 24"/>
                  <a:gd name="T13" fmla="*/ 192 h 192"/>
                  <a:gd name="T14" fmla="*/ 24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2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24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6" name="Freeform 1068"/>
              <p:cNvSpPr>
                <a:spLocks/>
              </p:cNvSpPr>
              <p:nvPr/>
            </p:nvSpPr>
            <p:spPr bwMode="auto">
              <a:xfrm>
                <a:off x="3969" y="1200"/>
                <a:ext cx="24" cy="192"/>
              </a:xfrm>
              <a:custGeom>
                <a:avLst/>
                <a:gdLst>
                  <a:gd name="T0" fmla="*/ 0 w 24"/>
                  <a:gd name="T1" fmla="*/ 96 h 192"/>
                  <a:gd name="T2" fmla="*/ 24 w 24"/>
                  <a:gd name="T3" fmla="*/ 0 h 192"/>
                  <a:gd name="T4" fmla="*/ 24 w 24"/>
                  <a:gd name="T5" fmla="*/ 40 h 192"/>
                  <a:gd name="T6" fmla="*/ 24 w 24"/>
                  <a:gd name="T7" fmla="*/ 40 h 192"/>
                  <a:gd name="T8" fmla="*/ 24 w 24"/>
                  <a:gd name="T9" fmla="*/ 152 h 192"/>
                  <a:gd name="T10" fmla="*/ 24 w 24"/>
                  <a:gd name="T11" fmla="*/ 152 h 192"/>
                  <a:gd name="T12" fmla="*/ 24 w 24"/>
                  <a:gd name="T13" fmla="*/ 192 h 192"/>
                  <a:gd name="T14" fmla="*/ 0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0" y="96"/>
                    </a:moveTo>
                    <a:lnTo>
                      <a:pt x="24" y="0"/>
                    </a:lnTo>
                    <a:lnTo>
                      <a:pt x="24" y="40"/>
                    </a:lnTo>
                    <a:lnTo>
                      <a:pt x="24" y="152"/>
                    </a:lnTo>
                    <a:lnTo>
                      <a:pt x="2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7" name="Freeform 1069"/>
              <p:cNvSpPr>
                <a:spLocks/>
              </p:cNvSpPr>
              <p:nvPr/>
            </p:nvSpPr>
            <p:spPr bwMode="auto">
              <a:xfrm>
                <a:off x="3993" y="1200"/>
                <a:ext cx="16" cy="192"/>
              </a:xfrm>
              <a:custGeom>
                <a:avLst/>
                <a:gdLst>
                  <a:gd name="T0" fmla="*/ 0 w 16"/>
                  <a:gd name="T1" fmla="*/ 96 h 192"/>
                  <a:gd name="T2" fmla="*/ 16 w 16"/>
                  <a:gd name="T3" fmla="*/ 0 h 192"/>
                  <a:gd name="T4" fmla="*/ 16 w 16"/>
                  <a:gd name="T5" fmla="*/ 40 h 192"/>
                  <a:gd name="T6" fmla="*/ 16 w 16"/>
                  <a:gd name="T7" fmla="*/ 40 h 192"/>
                  <a:gd name="T8" fmla="*/ 16 w 16"/>
                  <a:gd name="T9" fmla="*/ 152 h 192"/>
                  <a:gd name="T10" fmla="*/ 16 w 16"/>
                  <a:gd name="T11" fmla="*/ 152 h 192"/>
                  <a:gd name="T12" fmla="*/ 16 w 16"/>
                  <a:gd name="T13" fmla="*/ 192 h 192"/>
                  <a:gd name="T14" fmla="*/ 0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0" y="96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16" y="152"/>
                    </a:lnTo>
                    <a:lnTo>
                      <a:pt x="1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8" name="Freeform 1070"/>
              <p:cNvSpPr>
                <a:spLocks/>
              </p:cNvSpPr>
              <p:nvPr/>
            </p:nvSpPr>
            <p:spPr bwMode="auto">
              <a:xfrm>
                <a:off x="4033" y="1200"/>
                <a:ext cx="24" cy="192"/>
              </a:xfrm>
              <a:custGeom>
                <a:avLst/>
                <a:gdLst>
                  <a:gd name="T0" fmla="*/ 24 w 24"/>
                  <a:gd name="T1" fmla="*/ 96 h 192"/>
                  <a:gd name="T2" fmla="*/ 0 w 24"/>
                  <a:gd name="T3" fmla="*/ 0 h 192"/>
                  <a:gd name="T4" fmla="*/ 0 w 24"/>
                  <a:gd name="T5" fmla="*/ 40 h 192"/>
                  <a:gd name="T6" fmla="*/ 0 w 24"/>
                  <a:gd name="T7" fmla="*/ 40 h 192"/>
                  <a:gd name="T8" fmla="*/ 0 w 24"/>
                  <a:gd name="T9" fmla="*/ 152 h 192"/>
                  <a:gd name="T10" fmla="*/ 0 w 24"/>
                  <a:gd name="T11" fmla="*/ 152 h 192"/>
                  <a:gd name="T12" fmla="*/ 0 w 24"/>
                  <a:gd name="T13" fmla="*/ 192 h 192"/>
                  <a:gd name="T14" fmla="*/ 24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2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24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19" name="Freeform 1071"/>
              <p:cNvSpPr>
                <a:spLocks/>
              </p:cNvSpPr>
              <p:nvPr/>
            </p:nvSpPr>
            <p:spPr bwMode="auto">
              <a:xfrm>
                <a:off x="4057" y="1200"/>
                <a:ext cx="56" cy="192"/>
              </a:xfrm>
              <a:custGeom>
                <a:avLst/>
                <a:gdLst>
                  <a:gd name="T0" fmla="*/ 0 w 56"/>
                  <a:gd name="T1" fmla="*/ 96 h 192"/>
                  <a:gd name="T2" fmla="*/ 56 w 56"/>
                  <a:gd name="T3" fmla="*/ 0 h 192"/>
                  <a:gd name="T4" fmla="*/ 56 w 56"/>
                  <a:gd name="T5" fmla="*/ 40 h 192"/>
                  <a:gd name="T6" fmla="*/ 56 w 56"/>
                  <a:gd name="T7" fmla="*/ 40 h 192"/>
                  <a:gd name="T8" fmla="*/ 56 w 56"/>
                  <a:gd name="T9" fmla="*/ 152 h 192"/>
                  <a:gd name="T10" fmla="*/ 56 w 56"/>
                  <a:gd name="T11" fmla="*/ 152 h 192"/>
                  <a:gd name="T12" fmla="*/ 56 w 56"/>
                  <a:gd name="T13" fmla="*/ 192 h 192"/>
                  <a:gd name="T14" fmla="*/ 0 w 5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56"/>
                  <a:gd name="T25" fmla="*/ 0 h 192"/>
                  <a:gd name="T26" fmla="*/ 56 w 5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56" h="192">
                    <a:moveTo>
                      <a:pt x="0" y="96"/>
                    </a:moveTo>
                    <a:lnTo>
                      <a:pt x="56" y="0"/>
                    </a:lnTo>
                    <a:lnTo>
                      <a:pt x="56" y="40"/>
                    </a:lnTo>
                    <a:lnTo>
                      <a:pt x="56" y="152"/>
                    </a:lnTo>
                    <a:lnTo>
                      <a:pt x="5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0" name="Freeform 1072"/>
              <p:cNvSpPr>
                <a:spLocks/>
              </p:cNvSpPr>
              <p:nvPr/>
            </p:nvSpPr>
            <p:spPr bwMode="auto">
              <a:xfrm>
                <a:off x="4121" y="1200"/>
                <a:ext cx="40" cy="192"/>
              </a:xfrm>
              <a:custGeom>
                <a:avLst/>
                <a:gdLst>
                  <a:gd name="T0" fmla="*/ 0 w 40"/>
                  <a:gd name="T1" fmla="*/ 96 h 192"/>
                  <a:gd name="T2" fmla="*/ 40 w 40"/>
                  <a:gd name="T3" fmla="*/ 0 h 192"/>
                  <a:gd name="T4" fmla="*/ 40 w 40"/>
                  <a:gd name="T5" fmla="*/ 40 h 192"/>
                  <a:gd name="T6" fmla="*/ 40 w 40"/>
                  <a:gd name="T7" fmla="*/ 40 h 192"/>
                  <a:gd name="T8" fmla="*/ 40 w 40"/>
                  <a:gd name="T9" fmla="*/ 152 h 192"/>
                  <a:gd name="T10" fmla="*/ 40 w 40"/>
                  <a:gd name="T11" fmla="*/ 152 h 192"/>
                  <a:gd name="T12" fmla="*/ 40 w 40"/>
                  <a:gd name="T13" fmla="*/ 192 h 192"/>
                  <a:gd name="T14" fmla="*/ 0 w 4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192"/>
                  <a:gd name="T26" fmla="*/ 40 w 4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192">
                    <a:moveTo>
                      <a:pt x="0" y="96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40" y="152"/>
                    </a:lnTo>
                    <a:lnTo>
                      <a:pt x="4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1" name="Freeform 1073"/>
              <p:cNvSpPr>
                <a:spLocks/>
              </p:cNvSpPr>
              <p:nvPr/>
            </p:nvSpPr>
            <p:spPr bwMode="auto">
              <a:xfrm>
                <a:off x="4169" y="1200"/>
                <a:ext cx="16" cy="192"/>
              </a:xfrm>
              <a:custGeom>
                <a:avLst/>
                <a:gdLst>
                  <a:gd name="T0" fmla="*/ 0 w 16"/>
                  <a:gd name="T1" fmla="*/ 96 h 192"/>
                  <a:gd name="T2" fmla="*/ 16 w 16"/>
                  <a:gd name="T3" fmla="*/ 0 h 192"/>
                  <a:gd name="T4" fmla="*/ 16 w 16"/>
                  <a:gd name="T5" fmla="*/ 40 h 192"/>
                  <a:gd name="T6" fmla="*/ 16 w 16"/>
                  <a:gd name="T7" fmla="*/ 40 h 192"/>
                  <a:gd name="T8" fmla="*/ 16 w 16"/>
                  <a:gd name="T9" fmla="*/ 152 h 192"/>
                  <a:gd name="T10" fmla="*/ 16 w 16"/>
                  <a:gd name="T11" fmla="*/ 152 h 192"/>
                  <a:gd name="T12" fmla="*/ 16 w 16"/>
                  <a:gd name="T13" fmla="*/ 192 h 192"/>
                  <a:gd name="T14" fmla="*/ 0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0" y="96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16" y="152"/>
                    </a:lnTo>
                    <a:lnTo>
                      <a:pt x="1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2" name="Freeform 1074"/>
              <p:cNvSpPr>
                <a:spLocks/>
              </p:cNvSpPr>
              <p:nvPr/>
            </p:nvSpPr>
            <p:spPr bwMode="auto">
              <a:xfrm>
                <a:off x="4185" y="1200"/>
                <a:ext cx="32" cy="192"/>
              </a:xfrm>
              <a:custGeom>
                <a:avLst/>
                <a:gdLst>
                  <a:gd name="T0" fmla="*/ 0 w 32"/>
                  <a:gd name="T1" fmla="*/ 96 h 192"/>
                  <a:gd name="T2" fmla="*/ 32 w 32"/>
                  <a:gd name="T3" fmla="*/ 0 h 192"/>
                  <a:gd name="T4" fmla="*/ 32 w 32"/>
                  <a:gd name="T5" fmla="*/ 40 h 192"/>
                  <a:gd name="T6" fmla="*/ 32 w 32"/>
                  <a:gd name="T7" fmla="*/ 40 h 192"/>
                  <a:gd name="T8" fmla="*/ 32 w 32"/>
                  <a:gd name="T9" fmla="*/ 152 h 192"/>
                  <a:gd name="T10" fmla="*/ 32 w 32"/>
                  <a:gd name="T11" fmla="*/ 152 h 192"/>
                  <a:gd name="T12" fmla="*/ 32 w 32"/>
                  <a:gd name="T13" fmla="*/ 192 h 192"/>
                  <a:gd name="T14" fmla="*/ 0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3" name="Freeform 1075"/>
              <p:cNvSpPr>
                <a:spLocks/>
              </p:cNvSpPr>
              <p:nvPr/>
            </p:nvSpPr>
            <p:spPr bwMode="auto">
              <a:xfrm>
                <a:off x="4225" y="1200"/>
                <a:ext cx="40" cy="192"/>
              </a:xfrm>
              <a:custGeom>
                <a:avLst/>
                <a:gdLst>
                  <a:gd name="T0" fmla="*/ 0 w 40"/>
                  <a:gd name="T1" fmla="*/ 96 h 192"/>
                  <a:gd name="T2" fmla="*/ 40 w 40"/>
                  <a:gd name="T3" fmla="*/ 0 h 192"/>
                  <a:gd name="T4" fmla="*/ 40 w 40"/>
                  <a:gd name="T5" fmla="*/ 40 h 192"/>
                  <a:gd name="T6" fmla="*/ 40 w 40"/>
                  <a:gd name="T7" fmla="*/ 40 h 192"/>
                  <a:gd name="T8" fmla="*/ 40 w 40"/>
                  <a:gd name="T9" fmla="*/ 152 h 192"/>
                  <a:gd name="T10" fmla="*/ 40 w 40"/>
                  <a:gd name="T11" fmla="*/ 152 h 192"/>
                  <a:gd name="T12" fmla="*/ 40 w 40"/>
                  <a:gd name="T13" fmla="*/ 192 h 192"/>
                  <a:gd name="T14" fmla="*/ 0 w 4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192"/>
                  <a:gd name="T26" fmla="*/ 40 w 4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192">
                    <a:moveTo>
                      <a:pt x="0" y="96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40" y="152"/>
                    </a:lnTo>
                    <a:lnTo>
                      <a:pt x="4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4" name="Freeform 1076"/>
              <p:cNvSpPr>
                <a:spLocks/>
              </p:cNvSpPr>
              <p:nvPr/>
            </p:nvSpPr>
            <p:spPr bwMode="auto">
              <a:xfrm>
                <a:off x="4257" y="1200"/>
                <a:ext cx="32" cy="192"/>
              </a:xfrm>
              <a:custGeom>
                <a:avLst/>
                <a:gdLst>
                  <a:gd name="T0" fmla="*/ 0 w 32"/>
                  <a:gd name="T1" fmla="*/ 96 h 192"/>
                  <a:gd name="T2" fmla="*/ 32 w 32"/>
                  <a:gd name="T3" fmla="*/ 0 h 192"/>
                  <a:gd name="T4" fmla="*/ 32 w 32"/>
                  <a:gd name="T5" fmla="*/ 40 h 192"/>
                  <a:gd name="T6" fmla="*/ 32 w 32"/>
                  <a:gd name="T7" fmla="*/ 40 h 192"/>
                  <a:gd name="T8" fmla="*/ 32 w 32"/>
                  <a:gd name="T9" fmla="*/ 152 h 192"/>
                  <a:gd name="T10" fmla="*/ 32 w 32"/>
                  <a:gd name="T11" fmla="*/ 152 h 192"/>
                  <a:gd name="T12" fmla="*/ 32 w 32"/>
                  <a:gd name="T13" fmla="*/ 192 h 192"/>
                  <a:gd name="T14" fmla="*/ 0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5" name="Freeform 1077"/>
              <p:cNvSpPr>
                <a:spLocks/>
              </p:cNvSpPr>
              <p:nvPr/>
            </p:nvSpPr>
            <p:spPr bwMode="auto">
              <a:xfrm>
                <a:off x="4297" y="1200"/>
                <a:ext cx="16" cy="192"/>
              </a:xfrm>
              <a:custGeom>
                <a:avLst/>
                <a:gdLst>
                  <a:gd name="T0" fmla="*/ 0 w 16"/>
                  <a:gd name="T1" fmla="*/ 96 h 192"/>
                  <a:gd name="T2" fmla="*/ 16 w 16"/>
                  <a:gd name="T3" fmla="*/ 0 h 192"/>
                  <a:gd name="T4" fmla="*/ 16 w 16"/>
                  <a:gd name="T5" fmla="*/ 40 h 192"/>
                  <a:gd name="T6" fmla="*/ 16 w 16"/>
                  <a:gd name="T7" fmla="*/ 40 h 192"/>
                  <a:gd name="T8" fmla="*/ 16 w 16"/>
                  <a:gd name="T9" fmla="*/ 152 h 192"/>
                  <a:gd name="T10" fmla="*/ 16 w 16"/>
                  <a:gd name="T11" fmla="*/ 152 h 192"/>
                  <a:gd name="T12" fmla="*/ 16 w 16"/>
                  <a:gd name="T13" fmla="*/ 192 h 192"/>
                  <a:gd name="T14" fmla="*/ 0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0" y="96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16" y="152"/>
                    </a:lnTo>
                    <a:lnTo>
                      <a:pt x="1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6" name="Freeform 1078"/>
              <p:cNvSpPr>
                <a:spLocks/>
              </p:cNvSpPr>
              <p:nvPr/>
            </p:nvSpPr>
            <p:spPr bwMode="auto">
              <a:xfrm>
                <a:off x="4313" y="1200"/>
                <a:ext cx="8" cy="192"/>
              </a:xfrm>
              <a:custGeom>
                <a:avLst/>
                <a:gdLst>
                  <a:gd name="T0" fmla="*/ 0 w 8"/>
                  <a:gd name="T1" fmla="*/ 96 h 192"/>
                  <a:gd name="T2" fmla="*/ 8 w 8"/>
                  <a:gd name="T3" fmla="*/ 0 h 192"/>
                  <a:gd name="T4" fmla="*/ 8 w 8"/>
                  <a:gd name="T5" fmla="*/ 40 h 192"/>
                  <a:gd name="T6" fmla="*/ 8 w 8"/>
                  <a:gd name="T7" fmla="*/ 40 h 192"/>
                  <a:gd name="T8" fmla="*/ 8 w 8"/>
                  <a:gd name="T9" fmla="*/ 152 h 192"/>
                  <a:gd name="T10" fmla="*/ 8 w 8"/>
                  <a:gd name="T11" fmla="*/ 152 h 192"/>
                  <a:gd name="T12" fmla="*/ 8 w 8"/>
                  <a:gd name="T13" fmla="*/ 192 h 192"/>
                  <a:gd name="T14" fmla="*/ 0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0" y="96"/>
                    </a:moveTo>
                    <a:lnTo>
                      <a:pt x="8" y="0"/>
                    </a:lnTo>
                    <a:lnTo>
                      <a:pt x="8" y="40"/>
                    </a:lnTo>
                    <a:lnTo>
                      <a:pt x="8" y="152"/>
                    </a:lnTo>
                    <a:lnTo>
                      <a:pt x="8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7" name="Freeform 1079"/>
              <p:cNvSpPr>
                <a:spLocks/>
              </p:cNvSpPr>
              <p:nvPr/>
            </p:nvSpPr>
            <p:spPr bwMode="auto">
              <a:xfrm>
                <a:off x="4329" y="1200"/>
                <a:ext cx="16" cy="192"/>
              </a:xfrm>
              <a:custGeom>
                <a:avLst/>
                <a:gdLst>
                  <a:gd name="T0" fmla="*/ 0 w 16"/>
                  <a:gd name="T1" fmla="*/ 96 h 192"/>
                  <a:gd name="T2" fmla="*/ 16 w 16"/>
                  <a:gd name="T3" fmla="*/ 0 h 192"/>
                  <a:gd name="T4" fmla="*/ 16 w 16"/>
                  <a:gd name="T5" fmla="*/ 40 h 192"/>
                  <a:gd name="T6" fmla="*/ 16 w 16"/>
                  <a:gd name="T7" fmla="*/ 40 h 192"/>
                  <a:gd name="T8" fmla="*/ 16 w 16"/>
                  <a:gd name="T9" fmla="*/ 152 h 192"/>
                  <a:gd name="T10" fmla="*/ 16 w 16"/>
                  <a:gd name="T11" fmla="*/ 152 h 192"/>
                  <a:gd name="T12" fmla="*/ 16 w 16"/>
                  <a:gd name="T13" fmla="*/ 192 h 192"/>
                  <a:gd name="T14" fmla="*/ 0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0" y="96"/>
                    </a:moveTo>
                    <a:lnTo>
                      <a:pt x="16" y="0"/>
                    </a:lnTo>
                    <a:lnTo>
                      <a:pt x="16" y="40"/>
                    </a:lnTo>
                    <a:lnTo>
                      <a:pt x="16" y="152"/>
                    </a:lnTo>
                    <a:lnTo>
                      <a:pt x="1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8" name="Freeform 1080"/>
              <p:cNvSpPr>
                <a:spLocks/>
              </p:cNvSpPr>
              <p:nvPr/>
            </p:nvSpPr>
            <p:spPr bwMode="auto">
              <a:xfrm>
                <a:off x="4385" y="1200"/>
                <a:ext cx="1" cy="192"/>
              </a:xfrm>
              <a:custGeom>
                <a:avLst/>
                <a:gdLst>
                  <a:gd name="T0" fmla="*/ 0 w 1"/>
                  <a:gd name="T1" fmla="*/ 96 h 192"/>
                  <a:gd name="T2" fmla="*/ 0 w 1"/>
                  <a:gd name="T3" fmla="*/ 0 h 192"/>
                  <a:gd name="T4" fmla="*/ 0 w 1"/>
                  <a:gd name="T5" fmla="*/ 40 h 192"/>
                  <a:gd name="T6" fmla="*/ 0 w 1"/>
                  <a:gd name="T7" fmla="*/ 40 h 192"/>
                  <a:gd name="T8" fmla="*/ 0 w 1"/>
                  <a:gd name="T9" fmla="*/ 152 h 192"/>
                  <a:gd name="T10" fmla="*/ 0 w 1"/>
                  <a:gd name="T11" fmla="*/ 152 h 192"/>
                  <a:gd name="T12" fmla="*/ 0 w 1"/>
                  <a:gd name="T13" fmla="*/ 192 h 192"/>
                  <a:gd name="T14" fmla="*/ 0 w 1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"/>
                  <a:gd name="T25" fmla="*/ 0 h 192"/>
                  <a:gd name="T26" fmla="*/ 1 w 1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" h="192">
                    <a:moveTo>
                      <a:pt x="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29" name="Freeform 1081"/>
              <p:cNvSpPr>
                <a:spLocks/>
              </p:cNvSpPr>
              <p:nvPr/>
            </p:nvSpPr>
            <p:spPr bwMode="auto">
              <a:xfrm>
                <a:off x="4425" y="1200"/>
                <a:ext cx="72" cy="192"/>
              </a:xfrm>
              <a:custGeom>
                <a:avLst/>
                <a:gdLst>
                  <a:gd name="T0" fmla="*/ 72 w 72"/>
                  <a:gd name="T1" fmla="*/ 96 h 192"/>
                  <a:gd name="T2" fmla="*/ 0 w 72"/>
                  <a:gd name="T3" fmla="*/ 0 h 192"/>
                  <a:gd name="T4" fmla="*/ 0 w 72"/>
                  <a:gd name="T5" fmla="*/ 40 h 192"/>
                  <a:gd name="T6" fmla="*/ 0 w 72"/>
                  <a:gd name="T7" fmla="*/ 40 h 192"/>
                  <a:gd name="T8" fmla="*/ 0 w 72"/>
                  <a:gd name="T9" fmla="*/ 152 h 192"/>
                  <a:gd name="T10" fmla="*/ 0 w 72"/>
                  <a:gd name="T11" fmla="*/ 152 h 192"/>
                  <a:gd name="T12" fmla="*/ 0 w 72"/>
                  <a:gd name="T13" fmla="*/ 192 h 192"/>
                  <a:gd name="T14" fmla="*/ 72 w 7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92"/>
                  <a:gd name="T26" fmla="*/ 72 w 7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92">
                    <a:moveTo>
                      <a:pt x="72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72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0" name="Freeform 1082"/>
              <p:cNvSpPr>
                <a:spLocks/>
              </p:cNvSpPr>
              <p:nvPr/>
            </p:nvSpPr>
            <p:spPr bwMode="auto">
              <a:xfrm>
                <a:off x="4505" y="1200"/>
                <a:ext cx="48" cy="192"/>
              </a:xfrm>
              <a:custGeom>
                <a:avLst/>
                <a:gdLst>
                  <a:gd name="T0" fmla="*/ 48 w 48"/>
                  <a:gd name="T1" fmla="*/ 96 h 192"/>
                  <a:gd name="T2" fmla="*/ 0 w 48"/>
                  <a:gd name="T3" fmla="*/ 0 h 192"/>
                  <a:gd name="T4" fmla="*/ 0 w 48"/>
                  <a:gd name="T5" fmla="*/ 40 h 192"/>
                  <a:gd name="T6" fmla="*/ 0 w 48"/>
                  <a:gd name="T7" fmla="*/ 40 h 192"/>
                  <a:gd name="T8" fmla="*/ 0 w 48"/>
                  <a:gd name="T9" fmla="*/ 152 h 192"/>
                  <a:gd name="T10" fmla="*/ 0 w 48"/>
                  <a:gd name="T11" fmla="*/ 152 h 192"/>
                  <a:gd name="T12" fmla="*/ 0 w 48"/>
                  <a:gd name="T13" fmla="*/ 192 h 192"/>
                  <a:gd name="T14" fmla="*/ 48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4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1" name="Freeform 1083"/>
              <p:cNvSpPr>
                <a:spLocks/>
              </p:cNvSpPr>
              <p:nvPr/>
            </p:nvSpPr>
            <p:spPr bwMode="auto">
              <a:xfrm>
                <a:off x="4577" y="1200"/>
                <a:ext cx="8" cy="192"/>
              </a:xfrm>
              <a:custGeom>
                <a:avLst/>
                <a:gdLst>
                  <a:gd name="T0" fmla="*/ 0 w 8"/>
                  <a:gd name="T1" fmla="*/ 96 h 192"/>
                  <a:gd name="T2" fmla="*/ 8 w 8"/>
                  <a:gd name="T3" fmla="*/ 0 h 192"/>
                  <a:gd name="T4" fmla="*/ 8 w 8"/>
                  <a:gd name="T5" fmla="*/ 40 h 192"/>
                  <a:gd name="T6" fmla="*/ 8 w 8"/>
                  <a:gd name="T7" fmla="*/ 40 h 192"/>
                  <a:gd name="T8" fmla="*/ 8 w 8"/>
                  <a:gd name="T9" fmla="*/ 152 h 192"/>
                  <a:gd name="T10" fmla="*/ 8 w 8"/>
                  <a:gd name="T11" fmla="*/ 152 h 192"/>
                  <a:gd name="T12" fmla="*/ 8 w 8"/>
                  <a:gd name="T13" fmla="*/ 192 h 192"/>
                  <a:gd name="T14" fmla="*/ 0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0" y="96"/>
                    </a:moveTo>
                    <a:lnTo>
                      <a:pt x="8" y="0"/>
                    </a:lnTo>
                    <a:lnTo>
                      <a:pt x="8" y="40"/>
                    </a:lnTo>
                    <a:lnTo>
                      <a:pt x="8" y="152"/>
                    </a:lnTo>
                    <a:lnTo>
                      <a:pt x="8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2" name="Freeform 1084"/>
              <p:cNvSpPr>
                <a:spLocks/>
              </p:cNvSpPr>
              <p:nvPr/>
            </p:nvSpPr>
            <p:spPr bwMode="auto">
              <a:xfrm>
                <a:off x="4601" y="1200"/>
                <a:ext cx="8" cy="192"/>
              </a:xfrm>
              <a:custGeom>
                <a:avLst/>
                <a:gdLst>
                  <a:gd name="T0" fmla="*/ 0 w 8"/>
                  <a:gd name="T1" fmla="*/ 96 h 192"/>
                  <a:gd name="T2" fmla="*/ 8 w 8"/>
                  <a:gd name="T3" fmla="*/ 0 h 192"/>
                  <a:gd name="T4" fmla="*/ 8 w 8"/>
                  <a:gd name="T5" fmla="*/ 40 h 192"/>
                  <a:gd name="T6" fmla="*/ 8 w 8"/>
                  <a:gd name="T7" fmla="*/ 40 h 192"/>
                  <a:gd name="T8" fmla="*/ 8 w 8"/>
                  <a:gd name="T9" fmla="*/ 152 h 192"/>
                  <a:gd name="T10" fmla="*/ 8 w 8"/>
                  <a:gd name="T11" fmla="*/ 152 h 192"/>
                  <a:gd name="T12" fmla="*/ 8 w 8"/>
                  <a:gd name="T13" fmla="*/ 192 h 192"/>
                  <a:gd name="T14" fmla="*/ 0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0" y="96"/>
                    </a:moveTo>
                    <a:lnTo>
                      <a:pt x="8" y="0"/>
                    </a:lnTo>
                    <a:lnTo>
                      <a:pt x="8" y="40"/>
                    </a:lnTo>
                    <a:lnTo>
                      <a:pt x="8" y="152"/>
                    </a:lnTo>
                    <a:lnTo>
                      <a:pt x="8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3" name="Freeform 1085"/>
              <p:cNvSpPr>
                <a:spLocks/>
              </p:cNvSpPr>
              <p:nvPr/>
            </p:nvSpPr>
            <p:spPr bwMode="auto">
              <a:xfrm>
                <a:off x="4617" y="1200"/>
                <a:ext cx="48" cy="192"/>
              </a:xfrm>
              <a:custGeom>
                <a:avLst/>
                <a:gdLst>
                  <a:gd name="T0" fmla="*/ 48 w 48"/>
                  <a:gd name="T1" fmla="*/ 96 h 192"/>
                  <a:gd name="T2" fmla="*/ 0 w 48"/>
                  <a:gd name="T3" fmla="*/ 0 h 192"/>
                  <a:gd name="T4" fmla="*/ 0 w 48"/>
                  <a:gd name="T5" fmla="*/ 40 h 192"/>
                  <a:gd name="T6" fmla="*/ 0 w 48"/>
                  <a:gd name="T7" fmla="*/ 40 h 192"/>
                  <a:gd name="T8" fmla="*/ 0 w 48"/>
                  <a:gd name="T9" fmla="*/ 152 h 192"/>
                  <a:gd name="T10" fmla="*/ 0 w 48"/>
                  <a:gd name="T11" fmla="*/ 152 h 192"/>
                  <a:gd name="T12" fmla="*/ 0 w 48"/>
                  <a:gd name="T13" fmla="*/ 192 h 192"/>
                  <a:gd name="T14" fmla="*/ 48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4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4" name="Freeform 1086"/>
              <p:cNvSpPr>
                <a:spLocks/>
              </p:cNvSpPr>
              <p:nvPr/>
            </p:nvSpPr>
            <p:spPr bwMode="auto">
              <a:xfrm>
                <a:off x="4673" y="1200"/>
                <a:ext cx="48" cy="192"/>
              </a:xfrm>
              <a:custGeom>
                <a:avLst/>
                <a:gdLst>
                  <a:gd name="T0" fmla="*/ 0 w 48"/>
                  <a:gd name="T1" fmla="*/ 96 h 192"/>
                  <a:gd name="T2" fmla="*/ 48 w 48"/>
                  <a:gd name="T3" fmla="*/ 0 h 192"/>
                  <a:gd name="T4" fmla="*/ 48 w 48"/>
                  <a:gd name="T5" fmla="*/ 40 h 192"/>
                  <a:gd name="T6" fmla="*/ 48 w 48"/>
                  <a:gd name="T7" fmla="*/ 40 h 192"/>
                  <a:gd name="T8" fmla="*/ 48 w 48"/>
                  <a:gd name="T9" fmla="*/ 152 h 192"/>
                  <a:gd name="T10" fmla="*/ 48 w 48"/>
                  <a:gd name="T11" fmla="*/ 152 h 192"/>
                  <a:gd name="T12" fmla="*/ 48 w 48"/>
                  <a:gd name="T13" fmla="*/ 192 h 192"/>
                  <a:gd name="T14" fmla="*/ 0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0" y="96"/>
                    </a:moveTo>
                    <a:lnTo>
                      <a:pt x="48" y="0"/>
                    </a:lnTo>
                    <a:lnTo>
                      <a:pt x="48" y="40"/>
                    </a:lnTo>
                    <a:lnTo>
                      <a:pt x="48" y="152"/>
                    </a:lnTo>
                    <a:lnTo>
                      <a:pt x="48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5" name="Freeform 1087"/>
              <p:cNvSpPr>
                <a:spLocks/>
              </p:cNvSpPr>
              <p:nvPr/>
            </p:nvSpPr>
            <p:spPr bwMode="auto">
              <a:xfrm>
                <a:off x="4753" y="1200"/>
                <a:ext cx="72" cy="192"/>
              </a:xfrm>
              <a:custGeom>
                <a:avLst/>
                <a:gdLst>
                  <a:gd name="T0" fmla="*/ 0 w 72"/>
                  <a:gd name="T1" fmla="*/ 96 h 192"/>
                  <a:gd name="T2" fmla="*/ 72 w 72"/>
                  <a:gd name="T3" fmla="*/ 0 h 192"/>
                  <a:gd name="T4" fmla="*/ 72 w 72"/>
                  <a:gd name="T5" fmla="*/ 40 h 192"/>
                  <a:gd name="T6" fmla="*/ 72 w 72"/>
                  <a:gd name="T7" fmla="*/ 40 h 192"/>
                  <a:gd name="T8" fmla="*/ 72 w 72"/>
                  <a:gd name="T9" fmla="*/ 152 h 192"/>
                  <a:gd name="T10" fmla="*/ 72 w 72"/>
                  <a:gd name="T11" fmla="*/ 152 h 192"/>
                  <a:gd name="T12" fmla="*/ 72 w 72"/>
                  <a:gd name="T13" fmla="*/ 192 h 192"/>
                  <a:gd name="T14" fmla="*/ 0 w 7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92"/>
                  <a:gd name="T26" fmla="*/ 72 w 7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92">
                    <a:moveTo>
                      <a:pt x="0" y="96"/>
                    </a:moveTo>
                    <a:lnTo>
                      <a:pt x="72" y="0"/>
                    </a:lnTo>
                    <a:lnTo>
                      <a:pt x="72" y="40"/>
                    </a:lnTo>
                    <a:lnTo>
                      <a:pt x="72" y="152"/>
                    </a:lnTo>
                    <a:lnTo>
                      <a:pt x="7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6" name="Freeform 1088"/>
              <p:cNvSpPr>
                <a:spLocks/>
              </p:cNvSpPr>
              <p:nvPr/>
            </p:nvSpPr>
            <p:spPr bwMode="auto">
              <a:xfrm>
                <a:off x="4841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7" name="Freeform 1089"/>
              <p:cNvSpPr>
                <a:spLocks/>
              </p:cNvSpPr>
              <p:nvPr/>
            </p:nvSpPr>
            <p:spPr bwMode="auto">
              <a:xfrm>
                <a:off x="4865" y="1200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8" name="Freeform 1090"/>
              <p:cNvSpPr>
                <a:spLocks/>
              </p:cNvSpPr>
              <p:nvPr/>
            </p:nvSpPr>
            <p:spPr bwMode="auto">
              <a:xfrm>
                <a:off x="4889" y="1200"/>
                <a:ext cx="24" cy="192"/>
              </a:xfrm>
              <a:custGeom>
                <a:avLst/>
                <a:gdLst>
                  <a:gd name="T0" fmla="*/ 0 w 24"/>
                  <a:gd name="T1" fmla="*/ 96 h 192"/>
                  <a:gd name="T2" fmla="*/ 24 w 24"/>
                  <a:gd name="T3" fmla="*/ 0 h 192"/>
                  <a:gd name="T4" fmla="*/ 24 w 24"/>
                  <a:gd name="T5" fmla="*/ 40 h 192"/>
                  <a:gd name="T6" fmla="*/ 24 w 24"/>
                  <a:gd name="T7" fmla="*/ 40 h 192"/>
                  <a:gd name="T8" fmla="*/ 24 w 24"/>
                  <a:gd name="T9" fmla="*/ 152 h 192"/>
                  <a:gd name="T10" fmla="*/ 24 w 24"/>
                  <a:gd name="T11" fmla="*/ 152 h 192"/>
                  <a:gd name="T12" fmla="*/ 24 w 24"/>
                  <a:gd name="T13" fmla="*/ 192 h 192"/>
                  <a:gd name="T14" fmla="*/ 0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0" y="96"/>
                    </a:moveTo>
                    <a:lnTo>
                      <a:pt x="24" y="0"/>
                    </a:lnTo>
                    <a:lnTo>
                      <a:pt x="24" y="40"/>
                    </a:lnTo>
                    <a:lnTo>
                      <a:pt x="24" y="152"/>
                    </a:lnTo>
                    <a:lnTo>
                      <a:pt x="2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FF99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39" name="Freeform 1091"/>
              <p:cNvSpPr>
                <a:spLocks/>
              </p:cNvSpPr>
              <p:nvPr/>
            </p:nvSpPr>
            <p:spPr bwMode="auto">
              <a:xfrm>
                <a:off x="4921" y="1200"/>
                <a:ext cx="24" cy="192"/>
              </a:xfrm>
              <a:custGeom>
                <a:avLst/>
                <a:gdLst>
                  <a:gd name="T0" fmla="*/ 0 w 24"/>
                  <a:gd name="T1" fmla="*/ 96 h 192"/>
                  <a:gd name="T2" fmla="*/ 24 w 24"/>
                  <a:gd name="T3" fmla="*/ 0 h 192"/>
                  <a:gd name="T4" fmla="*/ 24 w 24"/>
                  <a:gd name="T5" fmla="*/ 40 h 192"/>
                  <a:gd name="T6" fmla="*/ 24 w 24"/>
                  <a:gd name="T7" fmla="*/ 40 h 192"/>
                  <a:gd name="T8" fmla="*/ 24 w 24"/>
                  <a:gd name="T9" fmla="*/ 152 h 192"/>
                  <a:gd name="T10" fmla="*/ 24 w 24"/>
                  <a:gd name="T11" fmla="*/ 152 h 192"/>
                  <a:gd name="T12" fmla="*/ 24 w 24"/>
                  <a:gd name="T13" fmla="*/ 192 h 192"/>
                  <a:gd name="T14" fmla="*/ 0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0" y="96"/>
                    </a:moveTo>
                    <a:lnTo>
                      <a:pt x="24" y="0"/>
                    </a:lnTo>
                    <a:lnTo>
                      <a:pt x="24" y="40"/>
                    </a:lnTo>
                    <a:lnTo>
                      <a:pt x="24" y="152"/>
                    </a:lnTo>
                    <a:lnTo>
                      <a:pt x="2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0" name="Freeform 1092"/>
              <p:cNvSpPr>
                <a:spLocks/>
              </p:cNvSpPr>
              <p:nvPr/>
            </p:nvSpPr>
            <p:spPr bwMode="auto">
              <a:xfrm>
                <a:off x="4937" y="1200"/>
                <a:ext cx="64" cy="192"/>
              </a:xfrm>
              <a:custGeom>
                <a:avLst/>
                <a:gdLst>
                  <a:gd name="T0" fmla="*/ 0 w 64"/>
                  <a:gd name="T1" fmla="*/ 96 h 192"/>
                  <a:gd name="T2" fmla="*/ 64 w 64"/>
                  <a:gd name="T3" fmla="*/ 0 h 192"/>
                  <a:gd name="T4" fmla="*/ 64 w 64"/>
                  <a:gd name="T5" fmla="*/ 40 h 192"/>
                  <a:gd name="T6" fmla="*/ 64 w 64"/>
                  <a:gd name="T7" fmla="*/ 40 h 192"/>
                  <a:gd name="T8" fmla="*/ 64 w 64"/>
                  <a:gd name="T9" fmla="*/ 152 h 192"/>
                  <a:gd name="T10" fmla="*/ 64 w 64"/>
                  <a:gd name="T11" fmla="*/ 152 h 192"/>
                  <a:gd name="T12" fmla="*/ 64 w 64"/>
                  <a:gd name="T13" fmla="*/ 192 h 192"/>
                  <a:gd name="T14" fmla="*/ 0 w 6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4"/>
                  <a:gd name="T25" fmla="*/ 0 h 192"/>
                  <a:gd name="T26" fmla="*/ 64 w 6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4" h="192">
                    <a:moveTo>
                      <a:pt x="0" y="96"/>
                    </a:moveTo>
                    <a:lnTo>
                      <a:pt x="64" y="0"/>
                    </a:lnTo>
                    <a:lnTo>
                      <a:pt x="64" y="40"/>
                    </a:lnTo>
                    <a:lnTo>
                      <a:pt x="64" y="152"/>
                    </a:lnTo>
                    <a:lnTo>
                      <a:pt x="6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1" name="Freeform 1093"/>
              <p:cNvSpPr>
                <a:spLocks/>
              </p:cNvSpPr>
              <p:nvPr/>
            </p:nvSpPr>
            <p:spPr bwMode="auto">
              <a:xfrm>
                <a:off x="5009" y="1200"/>
                <a:ext cx="104" cy="192"/>
              </a:xfrm>
              <a:custGeom>
                <a:avLst/>
                <a:gdLst>
                  <a:gd name="T0" fmla="*/ 104 w 104"/>
                  <a:gd name="T1" fmla="*/ 96 h 192"/>
                  <a:gd name="T2" fmla="*/ 0 w 104"/>
                  <a:gd name="T3" fmla="*/ 0 h 192"/>
                  <a:gd name="T4" fmla="*/ 0 w 104"/>
                  <a:gd name="T5" fmla="*/ 40 h 192"/>
                  <a:gd name="T6" fmla="*/ 0 w 104"/>
                  <a:gd name="T7" fmla="*/ 40 h 192"/>
                  <a:gd name="T8" fmla="*/ 0 w 104"/>
                  <a:gd name="T9" fmla="*/ 152 h 192"/>
                  <a:gd name="T10" fmla="*/ 0 w 104"/>
                  <a:gd name="T11" fmla="*/ 152 h 192"/>
                  <a:gd name="T12" fmla="*/ 0 w 104"/>
                  <a:gd name="T13" fmla="*/ 192 h 192"/>
                  <a:gd name="T14" fmla="*/ 104 w 10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4"/>
                  <a:gd name="T25" fmla="*/ 0 h 192"/>
                  <a:gd name="T26" fmla="*/ 104 w 10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4" h="192">
                    <a:moveTo>
                      <a:pt x="10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04" y="96"/>
                    </a:lnTo>
                    <a:close/>
                  </a:path>
                </a:pathLst>
              </a:custGeom>
              <a:solidFill>
                <a:srgbClr val="CC33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2" name="Freeform 1094"/>
              <p:cNvSpPr>
                <a:spLocks/>
              </p:cNvSpPr>
              <p:nvPr/>
            </p:nvSpPr>
            <p:spPr bwMode="auto">
              <a:xfrm>
                <a:off x="5121" y="1200"/>
                <a:ext cx="80" cy="192"/>
              </a:xfrm>
              <a:custGeom>
                <a:avLst/>
                <a:gdLst>
                  <a:gd name="T0" fmla="*/ 0 w 80"/>
                  <a:gd name="T1" fmla="*/ 96 h 192"/>
                  <a:gd name="T2" fmla="*/ 80 w 80"/>
                  <a:gd name="T3" fmla="*/ 0 h 192"/>
                  <a:gd name="T4" fmla="*/ 80 w 80"/>
                  <a:gd name="T5" fmla="*/ 40 h 192"/>
                  <a:gd name="T6" fmla="*/ 80 w 80"/>
                  <a:gd name="T7" fmla="*/ 40 h 192"/>
                  <a:gd name="T8" fmla="*/ 80 w 80"/>
                  <a:gd name="T9" fmla="*/ 152 h 192"/>
                  <a:gd name="T10" fmla="*/ 80 w 80"/>
                  <a:gd name="T11" fmla="*/ 152 h 192"/>
                  <a:gd name="T12" fmla="*/ 80 w 80"/>
                  <a:gd name="T13" fmla="*/ 192 h 192"/>
                  <a:gd name="T14" fmla="*/ 0 w 8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0"/>
                  <a:gd name="T25" fmla="*/ 0 h 192"/>
                  <a:gd name="T26" fmla="*/ 80 w 8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0" h="192">
                    <a:moveTo>
                      <a:pt x="0" y="96"/>
                    </a:moveTo>
                    <a:lnTo>
                      <a:pt x="80" y="0"/>
                    </a:lnTo>
                    <a:lnTo>
                      <a:pt x="80" y="40"/>
                    </a:lnTo>
                    <a:lnTo>
                      <a:pt x="80" y="152"/>
                    </a:lnTo>
                    <a:lnTo>
                      <a:pt x="8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3" name="Freeform 1095"/>
              <p:cNvSpPr>
                <a:spLocks/>
              </p:cNvSpPr>
              <p:nvPr/>
            </p:nvSpPr>
            <p:spPr bwMode="auto">
              <a:xfrm>
                <a:off x="5209" y="1200"/>
                <a:ext cx="72" cy="192"/>
              </a:xfrm>
              <a:custGeom>
                <a:avLst/>
                <a:gdLst>
                  <a:gd name="T0" fmla="*/ 0 w 72"/>
                  <a:gd name="T1" fmla="*/ 96 h 192"/>
                  <a:gd name="T2" fmla="*/ 72 w 72"/>
                  <a:gd name="T3" fmla="*/ 0 h 192"/>
                  <a:gd name="T4" fmla="*/ 72 w 72"/>
                  <a:gd name="T5" fmla="*/ 40 h 192"/>
                  <a:gd name="T6" fmla="*/ 72 w 72"/>
                  <a:gd name="T7" fmla="*/ 40 h 192"/>
                  <a:gd name="T8" fmla="*/ 72 w 72"/>
                  <a:gd name="T9" fmla="*/ 152 h 192"/>
                  <a:gd name="T10" fmla="*/ 72 w 72"/>
                  <a:gd name="T11" fmla="*/ 152 h 192"/>
                  <a:gd name="T12" fmla="*/ 72 w 72"/>
                  <a:gd name="T13" fmla="*/ 192 h 192"/>
                  <a:gd name="T14" fmla="*/ 0 w 7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92"/>
                  <a:gd name="T26" fmla="*/ 72 w 7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92">
                    <a:moveTo>
                      <a:pt x="0" y="96"/>
                    </a:moveTo>
                    <a:lnTo>
                      <a:pt x="72" y="0"/>
                    </a:lnTo>
                    <a:lnTo>
                      <a:pt x="72" y="40"/>
                    </a:lnTo>
                    <a:lnTo>
                      <a:pt x="72" y="152"/>
                    </a:lnTo>
                    <a:lnTo>
                      <a:pt x="7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4" name="Freeform 1096"/>
              <p:cNvSpPr>
                <a:spLocks/>
              </p:cNvSpPr>
              <p:nvPr/>
            </p:nvSpPr>
            <p:spPr bwMode="auto">
              <a:xfrm>
                <a:off x="5289" y="1200"/>
                <a:ext cx="88" cy="192"/>
              </a:xfrm>
              <a:custGeom>
                <a:avLst/>
                <a:gdLst>
                  <a:gd name="T0" fmla="*/ 0 w 88"/>
                  <a:gd name="T1" fmla="*/ 96 h 192"/>
                  <a:gd name="T2" fmla="*/ 88 w 88"/>
                  <a:gd name="T3" fmla="*/ 0 h 192"/>
                  <a:gd name="T4" fmla="*/ 88 w 88"/>
                  <a:gd name="T5" fmla="*/ 40 h 192"/>
                  <a:gd name="T6" fmla="*/ 88 w 88"/>
                  <a:gd name="T7" fmla="*/ 40 h 192"/>
                  <a:gd name="T8" fmla="*/ 88 w 88"/>
                  <a:gd name="T9" fmla="*/ 152 h 192"/>
                  <a:gd name="T10" fmla="*/ 88 w 88"/>
                  <a:gd name="T11" fmla="*/ 152 h 192"/>
                  <a:gd name="T12" fmla="*/ 88 w 88"/>
                  <a:gd name="T13" fmla="*/ 192 h 192"/>
                  <a:gd name="T14" fmla="*/ 0 w 8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8"/>
                  <a:gd name="T25" fmla="*/ 0 h 192"/>
                  <a:gd name="T26" fmla="*/ 88 w 8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8" h="192">
                    <a:moveTo>
                      <a:pt x="0" y="96"/>
                    </a:moveTo>
                    <a:lnTo>
                      <a:pt x="88" y="0"/>
                    </a:lnTo>
                    <a:lnTo>
                      <a:pt x="88" y="40"/>
                    </a:lnTo>
                    <a:lnTo>
                      <a:pt x="88" y="152"/>
                    </a:lnTo>
                    <a:lnTo>
                      <a:pt x="88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5" name="Freeform 1097"/>
              <p:cNvSpPr>
                <a:spLocks/>
              </p:cNvSpPr>
              <p:nvPr/>
            </p:nvSpPr>
            <p:spPr bwMode="auto">
              <a:xfrm>
                <a:off x="5385" y="1200"/>
                <a:ext cx="32" cy="192"/>
              </a:xfrm>
              <a:custGeom>
                <a:avLst/>
                <a:gdLst>
                  <a:gd name="T0" fmla="*/ 0 w 32"/>
                  <a:gd name="T1" fmla="*/ 96 h 192"/>
                  <a:gd name="T2" fmla="*/ 32 w 32"/>
                  <a:gd name="T3" fmla="*/ 0 h 192"/>
                  <a:gd name="T4" fmla="*/ 32 w 32"/>
                  <a:gd name="T5" fmla="*/ 40 h 192"/>
                  <a:gd name="T6" fmla="*/ 32 w 32"/>
                  <a:gd name="T7" fmla="*/ 40 h 192"/>
                  <a:gd name="T8" fmla="*/ 32 w 32"/>
                  <a:gd name="T9" fmla="*/ 152 h 192"/>
                  <a:gd name="T10" fmla="*/ 32 w 32"/>
                  <a:gd name="T11" fmla="*/ 152 h 192"/>
                  <a:gd name="T12" fmla="*/ 32 w 32"/>
                  <a:gd name="T13" fmla="*/ 192 h 192"/>
                  <a:gd name="T14" fmla="*/ 0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6" name="Rectangle 1098"/>
              <p:cNvSpPr>
                <a:spLocks noChangeArrowheads="1"/>
              </p:cNvSpPr>
              <p:nvPr/>
            </p:nvSpPr>
            <p:spPr bwMode="auto">
              <a:xfrm>
                <a:off x="608" y="2112"/>
                <a:ext cx="2200" cy="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7" name="Freeform 1099"/>
              <p:cNvSpPr>
                <a:spLocks/>
              </p:cNvSpPr>
              <p:nvPr/>
            </p:nvSpPr>
            <p:spPr bwMode="auto">
              <a:xfrm>
                <a:off x="608" y="2032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8" name="Freeform 1100"/>
              <p:cNvSpPr>
                <a:spLocks/>
              </p:cNvSpPr>
              <p:nvPr/>
            </p:nvSpPr>
            <p:spPr bwMode="auto">
              <a:xfrm>
                <a:off x="632" y="2032"/>
                <a:ext cx="32" cy="192"/>
              </a:xfrm>
              <a:custGeom>
                <a:avLst/>
                <a:gdLst>
                  <a:gd name="T0" fmla="*/ 32 w 32"/>
                  <a:gd name="T1" fmla="*/ 96 h 192"/>
                  <a:gd name="T2" fmla="*/ 0 w 32"/>
                  <a:gd name="T3" fmla="*/ 0 h 192"/>
                  <a:gd name="T4" fmla="*/ 0 w 32"/>
                  <a:gd name="T5" fmla="*/ 40 h 192"/>
                  <a:gd name="T6" fmla="*/ 0 w 32"/>
                  <a:gd name="T7" fmla="*/ 40 h 192"/>
                  <a:gd name="T8" fmla="*/ 0 w 32"/>
                  <a:gd name="T9" fmla="*/ 152 h 192"/>
                  <a:gd name="T10" fmla="*/ 0 w 32"/>
                  <a:gd name="T11" fmla="*/ 152 h 192"/>
                  <a:gd name="T12" fmla="*/ 0 w 32"/>
                  <a:gd name="T13" fmla="*/ 192 h 192"/>
                  <a:gd name="T14" fmla="*/ 32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32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32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49" name="Freeform 1101"/>
              <p:cNvSpPr>
                <a:spLocks/>
              </p:cNvSpPr>
              <p:nvPr/>
            </p:nvSpPr>
            <p:spPr bwMode="auto">
              <a:xfrm>
                <a:off x="672" y="2032"/>
                <a:ext cx="32" cy="192"/>
              </a:xfrm>
              <a:custGeom>
                <a:avLst/>
                <a:gdLst>
                  <a:gd name="T0" fmla="*/ 0 w 32"/>
                  <a:gd name="T1" fmla="*/ 96 h 192"/>
                  <a:gd name="T2" fmla="*/ 32 w 32"/>
                  <a:gd name="T3" fmla="*/ 0 h 192"/>
                  <a:gd name="T4" fmla="*/ 32 w 32"/>
                  <a:gd name="T5" fmla="*/ 40 h 192"/>
                  <a:gd name="T6" fmla="*/ 32 w 32"/>
                  <a:gd name="T7" fmla="*/ 40 h 192"/>
                  <a:gd name="T8" fmla="*/ 32 w 32"/>
                  <a:gd name="T9" fmla="*/ 152 h 192"/>
                  <a:gd name="T10" fmla="*/ 32 w 32"/>
                  <a:gd name="T11" fmla="*/ 152 h 192"/>
                  <a:gd name="T12" fmla="*/ 32 w 32"/>
                  <a:gd name="T13" fmla="*/ 192 h 192"/>
                  <a:gd name="T14" fmla="*/ 0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0" name="Freeform 1102"/>
              <p:cNvSpPr>
                <a:spLocks/>
              </p:cNvSpPr>
              <p:nvPr/>
            </p:nvSpPr>
            <p:spPr bwMode="auto">
              <a:xfrm>
                <a:off x="720" y="2032"/>
                <a:ext cx="40" cy="192"/>
              </a:xfrm>
              <a:custGeom>
                <a:avLst/>
                <a:gdLst>
                  <a:gd name="T0" fmla="*/ 0 w 40"/>
                  <a:gd name="T1" fmla="*/ 96 h 192"/>
                  <a:gd name="T2" fmla="*/ 40 w 40"/>
                  <a:gd name="T3" fmla="*/ 0 h 192"/>
                  <a:gd name="T4" fmla="*/ 40 w 40"/>
                  <a:gd name="T5" fmla="*/ 40 h 192"/>
                  <a:gd name="T6" fmla="*/ 40 w 40"/>
                  <a:gd name="T7" fmla="*/ 40 h 192"/>
                  <a:gd name="T8" fmla="*/ 40 w 40"/>
                  <a:gd name="T9" fmla="*/ 152 h 192"/>
                  <a:gd name="T10" fmla="*/ 40 w 40"/>
                  <a:gd name="T11" fmla="*/ 152 h 192"/>
                  <a:gd name="T12" fmla="*/ 40 w 40"/>
                  <a:gd name="T13" fmla="*/ 192 h 192"/>
                  <a:gd name="T14" fmla="*/ 0 w 4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192"/>
                  <a:gd name="T26" fmla="*/ 40 w 4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192">
                    <a:moveTo>
                      <a:pt x="0" y="96"/>
                    </a:moveTo>
                    <a:lnTo>
                      <a:pt x="40" y="0"/>
                    </a:lnTo>
                    <a:lnTo>
                      <a:pt x="40" y="40"/>
                    </a:lnTo>
                    <a:lnTo>
                      <a:pt x="40" y="152"/>
                    </a:lnTo>
                    <a:lnTo>
                      <a:pt x="4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1" name="Freeform 1103"/>
              <p:cNvSpPr>
                <a:spLocks/>
              </p:cNvSpPr>
              <p:nvPr/>
            </p:nvSpPr>
            <p:spPr bwMode="auto">
              <a:xfrm>
                <a:off x="768" y="2032"/>
                <a:ext cx="48" cy="192"/>
              </a:xfrm>
              <a:custGeom>
                <a:avLst/>
                <a:gdLst>
                  <a:gd name="T0" fmla="*/ 48 w 48"/>
                  <a:gd name="T1" fmla="*/ 96 h 192"/>
                  <a:gd name="T2" fmla="*/ 0 w 48"/>
                  <a:gd name="T3" fmla="*/ 0 h 192"/>
                  <a:gd name="T4" fmla="*/ 0 w 48"/>
                  <a:gd name="T5" fmla="*/ 40 h 192"/>
                  <a:gd name="T6" fmla="*/ 0 w 48"/>
                  <a:gd name="T7" fmla="*/ 40 h 192"/>
                  <a:gd name="T8" fmla="*/ 0 w 48"/>
                  <a:gd name="T9" fmla="*/ 152 h 192"/>
                  <a:gd name="T10" fmla="*/ 0 w 48"/>
                  <a:gd name="T11" fmla="*/ 152 h 192"/>
                  <a:gd name="T12" fmla="*/ 0 w 48"/>
                  <a:gd name="T13" fmla="*/ 192 h 192"/>
                  <a:gd name="T14" fmla="*/ 48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4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rgbClr val="FF99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2" name="Freeform 1104"/>
              <p:cNvSpPr>
                <a:spLocks/>
              </p:cNvSpPr>
              <p:nvPr/>
            </p:nvSpPr>
            <p:spPr bwMode="auto">
              <a:xfrm>
                <a:off x="832" y="2032"/>
                <a:ext cx="48" cy="192"/>
              </a:xfrm>
              <a:custGeom>
                <a:avLst/>
                <a:gdLst>
                  <a:gd name="T0" fmla="*/ 48 w 48"/>
                  <a:gd name="T1" fmla="*/ 96 h 192"/>
                  <a:gd name="T2" fmla="*/ 0 w 48"/>
                  <a:gd name="T3" fmla="*/ 0 h 192"/>
                  <a:gd name="T4" fmla="*/ 0 w 48"/>
                  <a:gd name="T5" fmla="*/ 40 h 192"/>
                  <a:gd name="T6" fmla="*/ 0 w 48"/>
                  <a:gd name="T7" fmla="*/ 40 h 192"/>
                  <a:gd name="T8" fmla="*/ 0 w 48"/>
                  <a:gd name="T9" fmla="*/ 152 h 192"/>
                  <a:gd name="T10" fmla="*/ 0 w 48"/>
                  <a:gd name="T11" fmla="*/ 152 h 192"/>
                  <a:gd name="T12" fmla="*/ 0 w 48"/>
                  <a:gd name="T13" fmla="*/ 192 h 192"/>
                  <a:gd name="T14" fmla="*/ 48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4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rgbClr val="CC33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3" name="Freeform 1105"/>
              <p:cNvSpPr>
                <a:spLocks/>
              </p:cNvSpPr>
              <p:nvPr/>
            </p:nvSpPr>
            <p:spPr bwMode="auto">
              <a:xfrm>
                <a:off x="896" y="2032"/>
                <a:ext cx="40" cy="192"/>
              </a:xfrm>
              <a:custGeom>
                <a:avLst/>
                <a:gdLst>
                  <a:gd name="T0" fmla="*/ 40 w 40"/>
                  <a:gd name="T1" fmla="*/ 96 h 192"/>
                  <a:gd name="T2" fmla="*/ 0 w 40"/>
                  <a:gd name="T3" fmla="*/ 0 h 192"/>
                  <a:gd name="T4" fmla="*/ 0 w 40"/>
                  <a:gd name="T5" fmla="*/ 40 h 192"/>
                  <a:gd name="T6" fmla="*/ 0 w 40"/>
                  <a:gd name="T7" fmla="*/ 40 h 192"/>
                  <a:gd name="T8" fmla="*/ 0 w 40"/>
                  <a:gd name="T9" fmla="*/ 152 h 192"/>
                  <a:gd name="T10" fmla="*/ 0 w 40"/>
                  <a:gd name="T11" fmla="*/ 152 h 192"/>
                  <a:gd name="T12" fmla="*/ 0 w 40"/>
                  <a:gd name="T13" fmla="*/ 192 h 192"/>
                  <a:gd name="T14" fmla="*/ 40 w 4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192"/>
                  <a:gd name="T26" fmla="*/ 40 w 4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192">
                    <a:moveTo>
                      <a:pt x="4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4" name="Freeform 1106"/>
              <p:cNvSpPr>
                <a:spLocks/>
              </p:cNvSpPr>
              <p:nvPr/>
            </p:nvSpPr>
            <p:spPr bwMode="auto">
              <a:xfrm>
                <a:off x="936" y="2032"/>
                <a:ext cx="96" cy="192"/>
              </a:xfrm>
              <a:custGeom>
                <a:avLst/>
                <a:gdLst>
                  <a:gd name="T0" fmla="*/ 0 w 96"/>
                  <a:gd name="T1" fmla="*/ 96 h 192"/>
                  <a:gd name="T2" fmla="*/ 96 w 96"/>
                  <a:gd name="T3" fmla="*/ 0 h 192"/>
                  <a:gd name="T4" fmla="*/ 96 w 96"/>
                  <a:gd name="T5" fmla="*/ 40 h 192"/>
                  <a:gd name="T6" fmla="*/ 96 w 96"/>
                  <a:gd name="T7" fmla="*/ 40 h 192"/>
                  <a:gd name="T8" fmla="*/ 96 w 96"/>
                  <a:gd name="T9" fmla="*/ 152 h 192"/>
                  <a:gd name="T10" fmla="*/ 96 w 96"/>
                  <a:gd name="T11" fmla="*/ 152 h 192"/>
                  <a:gd name="T12" fmla="*/ 96 w 96"/>
                  <a:gd name="T13" fmla="*/ 192 h 192"/>
                  <a:gd name="T14" fmla="*/ 0 w 9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6"/>
                  <a:gd name="T25" fmla="*/ 0 h 192"/>
                  <a:gd name="T26" fmla="*/ 96 w 9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6" h="192">
                    <a:moveTo>
                      <a:pt x="0" y="96"/>
                    </a:moveTo>
                    <a:lnTo>
                      <a:pt x="96" y="0"/>
                    </a:lnTo>
                    <a:lnTo>
                      <a:pt x="96" y="40"/>
                    </a:lnTo>
                    <a:lnTo>
                      <a:pt x="96" y="152"/>
                    </a:lnTo>
                    <a:lnTo>
                      <a:pt x="96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5" name="Freeform 1107"/>
              <p:cNvSpPr>
                <a:spLocks/>
              </p:cNvSpPr>
              <p:nvPr/>
            </p:nvSpPr>
            <p:spPr bwMode="auto">
              <a:xfrm>
                <a:off x="1048" y="2032"/>
                <a:ext cx="32" cy="192"/>
              </a:xfrm>
              <a:custGeom>
                <a:avLst/>
                <a:gdLst>
                  <a:gd name="T0" fmla="*/ 32 w 32"/>
                  <a:gd name="T1" fmla="*/ 96 h 192"/>
                  <a:gd name="T2" fmla="*/ 0 w 32"/>
                  <a:gd name="T3" fmla="*/ 0 h 192"/>
                  <a:gd name="T4" fmla="*/ 0 w 32"/>
                  <a:gd name="T5" fmla="*/ 40 h 192"/>
                  <a:gd name="T6" fmla="*/ 0 w 32"/>
                  <a:gd name="T7" fmla="*/ 40 h 192"/>
                  <a:gd name="T8" fmla="*/ 0 w 32"/>
                  <a:gd name="T9" fmla="*/ 152 h 192"/>
                  <a:gd name="T10" fmla="*/ 0 w 32"/>
                  <a:gd name="T11" fmla="*/ 152 h 192"/>
                  <a:gd name="T12" fmla="*/ 0 w 32"/>
                  <a:gd name="T13" fmla="*/ 192 h 192"/>
                  <a:gd name="T14" fmla="*/ 32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32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32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6" name="Freeform 1108"/>
              <p:cNvSpPr>
                <a:spLocks/>
              </p:cNvSpPr>
              <p:nvPr/>
            </p:nvSpPr>
            <p:spPr bwMode="auto">
              <a:xfrm>
                <a:off x="1088" y="2032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7" name="Freeform 1109"/>
              <p:cNvSpPr>
                <a:spLocks/>
              </p:cNvSpPr>
              <p:nvPr/>
            </p:nvSpPr>
            <p:spPr bwMode="auto">
              <a:xfrm>
                <a:off x="1112" y="2032"/>
                <a:ext cx="120" cy="192"/>
              </a:xfrm>
              <a:custGeom>
                <a:avLst/>
                <a:gdLst>
                  <a:gd name="T0" fmla="*/ 120 w 120"/>
                  <a:gd name="T1" fmla="*/ 96 h 192"/>
                  <a:gd name="T2" fmla="*/ 0 w 120"/>
                  <a:gd name="T3" fmla="*/ 0 h 192"/>
                  <a:gd name="T4" fmla="*/ 0 w 120"/>
                  <a:gd name="T5" fmla="*/ 40 h 192"/>
                  <a:gd name="T6" fmla="*/ 0 w 120"/>
                  <a:gd name="T7" fmla="*/ 40 h 192"/>
                  <a:gd name="T8" fmla="*/ 0 w 120"/>
                  <a:gd name="T9" fmla="*/ 152 h 192"/>
                  <a:gd name="T10" fmla="*/ 0 w 120"/>
                  <a:gd name="T11" fmla="*/ 152 h 192"/>
                  <a:gd name="T12" fmla="*/ 0 w 120"/>
                  <a:gd name="T13" fmla="*/ 192 h 192"/>
                  <a:gd name="T14" fmla="*/ 120 w 12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0"/>
                  <a:gd name="T25" fmla="*/ 0 h 192"/>
                  <a:gd name="T26" fmla="*/ 120 w 12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0" h="192">
                    <a:moveTo>
                      <a:pt x="12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20" y="96"/>
                    </a:lnTo>
                    <a:close/>
                  </a:path>
                </a:pathLst>
              </a:custGeom>
              <a:solidFill>
                <a:srgbClr val="FF99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8" name="Freeform 1110"/>
              <p:cNvSpPr>
                <a:spLocks/>
              </p:cNvSpPr>
              <p:nvPr/>
            </p:nvSpPr>
            <p:spPr bwMode="auto">
              <a:xfrm>
                <a:off x="1240" y="2032"/>
                <a:ext cx="40" cy="192"/>
              </a:xfrm>
              <a:custGeom>
                <a:avLst/>
                <a:gdLst>
                  <a:gd name="T0" fmla="*/ 40 w 40"/>
                  <a:gd name="T1" fmla="*/ 96 h 192"/>
                  <a:gd name="T2" fmla="*/ 0 w 40"/>
                  <a:gd name="T3" fmla="*/ 0 h 192"/>
                  <a:gd name="T4" fmla="*/ 0 w 40"/>
                  <a:gd name="T5" fmla="*/ 40 h 192"/>
                  <a:gd name="T6" fmla="*/ 0 w 40"/>
                  <a:gd name="T7" fmla="*/ 40 h 192"/>
                  <a:gd name="T8" fmla="*/ 0 w 40"/>
                  <a:gd name="T9" fmla="*/ 152 h 192"/>
                  <a:gd name="T10" fmla="*/ 0 w 40"/>
                  <a:gd name="T11" fmla="*/ 152 h 192"/>
                  <a:gd name="T12" fmla="*/ 0 w 40"/>
                  <a:gd name="T13" fmla="*/ 192 h 192"/>
                  <a:gd name="T14" fmla="*/ 40 w 4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0"/>
                  <a:gd name="T25" fmla="*/ 0 h 192"/>
                  <a:gd name="T26" fmla="*/ 40 w 4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0" h="192">
                    <a:moveTo>
                      <a:pt x="4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rgbClr val="CC33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59" name="Freeform 1111"/>
              <p:cNvSpPr>
                <a:spLocks/>
              </p:cNvSpPr>
              <p:nvPr/>
            </p:nvSpPr>
            <p:spPr bwMode="auto">
              <a:xfrm>
                <a:off x="1280" y="2032"/>
                <a:ext cx="120" cy="192"/>
              </a:xfrm>
              <a:custGeom>
                <a:avLst/>
                <a:gdLst>
                  <a:gd name="T0" fmla="*/ 120 w 120"/>
                  <a:gd name="T1" fmla="*/ 96 h 192"/>
                  <a:gd name="T2" fmla="*/ 0 w 120"/>
                  <a:gd name="T3" fmla="*/ 0 h 192"/>
                  <a:gd name="T4" fmla="*/ 0 w 120"/>
                  <a:gd name="T5" fmla="*/ 40 h 192"/>
                  <a:gd name="T6" fmla="*/ 0 w 120"/>
                  <a:gd name="T7" fmla="*/ 40 h 192"/>
                  <a:gd name="T8" fmla="*/ 0 w 120"/>
                  <a:gd name="T9" fmla="*/ 152 h 192"/>
                  <a:gd name="T10" fmla="*/ 0 w 120"/>
                  <a:gd name="T11" fmla="*/ 152 h 192"/>
                  <a:gd name="T12" fmla="*/ 0 w 120"/>
                  <a:gd name="T13" fmla="*/ 192 h 192"/>
                  <a:gd name="T14" fmla="*/ 120 w 12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20"/>
                  <a:gd name="T25" fmla="*/ 0 h 192"/>
                  <a:gd name="T26" fmla="*/ 120 w 12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20" h="192">
                    <a:moveTo>
                      <a:pt x="12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20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0" name="Freeform 1112"/>
              <p:cNvSpPr>
                <a:spLocks/>
              </p:cNvSpPr>
              <p:nvPr/>
            </p:nvSpPr>
            <p:spPr bwMode="auto">
              <a:xfrm>
                <a:off x="1416" y="2032"/>
                <a:ext cx="72" cy="192"/>
              </a:xfrm>
              <a:custGeom>
                <a:avLst/>
                <a:gdLst>
                  <a:gd name="T0" fmla="*/ 0 w 72"/>
                  <a:gd name="T1" fmla="*/ 96 h 192"/>
                  <a:gd name="T2" fmla="*/ 72 w 72"/>
                  <a:gd name="T3" fmla="*/ 0 h 192"/>
                  <a:gd name="T4" fmla="*/ 72 w 72"/>
                  <a:gd name="T5" fmla="*/ 40 h 192"/>
                  <a:gd name="T6" fmla="*/ 72 w 72"/>
                  <a:gd name="T7" fmla="*/ 40 h 192"/>
                  <a:gd name="T8" fmla="*/ 72 w 72"/>
                  <a:gd name="T9" fmla="*/ 152 h 192"/>
                  <a:gd name="T10" fmla="*/ 72 w 72"/>
                  <a:gd name="T11" fmla="*/ 152 h 192"/>
                  <a:gd name="T12" fmla="*/ 72 w 72"/>
                  <a:gd name="T13" fmla="*/ 192 h 192"/>
                  <a:gd name="T14" fmla="*/ 0 w 7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92"/>
                  <a:gd name="T26" fmla="*/ 72 w 7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92">
                    <a:moveTo>
                      <a:pt x="0" y="96"/>
                    </a:moveTo>
                    <a:lnTo>
                      <a:pt x="72" y="0"/>
                    </a:lnTo>
                    <a:lnTo>
                      <a:pt x="72" y="40"/>
                    </a:lnTo>
                    <a:lnTo>
                      <a:pt x="72" y="152"/>
                    </a:lnTo>
                    <a:lnTo>
                      <a:pt x="7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1" name="Freeform 1113"/>
              <p:cNvSpPr>
                <a:spLocks/>
              </p:cNvSpPr>
              <p:nvPr/>
            </p:nvSpPr>
            <p:spPr bwMode="auto">
              <a:xfrm>
                <a:off x="1504" y="2032"/>
                <a:ext cx="80" cy="192"/>
              </a:xfrm>
              <a:custGeom>
                <a:avLst/>
                <a:gdLst>
                  <a:gd name="T0" fmla="*/ 80 w 80"/>
                  <a:gd name="T1" fmla="*/ 96 h 192"/>
                  <a:gd name="T2" fmla="*/ 0 w 80"/>
                  <a:gd name="T3" fmla="*/ 0 h 192"/>
                  <a:gd name="T4" fmla="*/ 0 w 80"/>
                  <a:gd name="T5" fmla="*/ 40 h 192"/>
                  <a:gd name="T6" fmla="*/ 0 w 80"/>
                  <a:gd name="T7" fmla="*/ 40 h 192"/>
                  <a:gd name="T8" fmla="*/ 0 w 80"/>
                  <a:gd name="T9" fmla="*/ 152 h 192"/>
                  <a:gd name="T10" fmla="*/ 0 w 80"/>
                  <a:gd name="T11" fmla="*/ 152 h 192"/>
                  <a:gd name="T12" fmla="*/ 0 w 80"/>
                  <a:gd name="T13" fmla="*/ 192 h 192"/>
                  <a:gd name="T14" fmla="*/ 80 w 8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0"/>
                  <a:gd name="T25" fmla="*/ 0 h 192"/>
                  <a:gd name="T26" fmla="*/ 80 w 8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0" h="192">
                    <a:moveTo>
                      <a:pt x="80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0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2" name="Freeform 1114"/>
              <p:cNvSpPr>
                <a:spLocks/>
              </p:cNvSpPr>
              <p:nvPr/>
            </p:nvSpPr>
            <p:spPr bwMode="auto">
              <a:xfrm>
                <a:off x="1592" y="2032"/>
                <a:ext cx="96" cy="192"/>
              </a:xfrm>
              <a:custGeom>
                <a:avLst/>
                <a:gdLst>
                  <a:gd name="T0" fmla="*/ 96 w 96"/>
                  <a:gd name="T1" fmla="*/ 96 h 192"/>
                  <a:gd name="T2" fmla="*/ 0 w 96"/>
                  <a:gd name="T3" fmla="*/ 0 h 192"/>
                  <a:gd name="T4" fmla="*/ 0 w 96"/>
                  <a:gd name="T5" fmla="*/ 40 h 192"/>
                  <a:gd name="T6" fmla="*/ 0 w 96"/>
                  <a:gd name="T7" fmla="*/ 40 h 192"/>
                  <a:gd name="T8" fmla="*/ 0 w 96"/>
                  <a:gd name="T9" fmla="*/ 152 h 192"/>
                  <a:gd name="T10" fmla="*/ 0 w 96"/>
                  <a:gd name="T11" fmla="*/ 152 h 192"/>
                  <a:gd name="T12" fmla="*/ 0 w 96"/>
                  <a:gd name="T13" fmla="*/ 192 h 192"/>
                  <a:gd name="T14" fmla="*/ 96 w 9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6"/>
                  <a:gd name="T25" fmla="*/ 0 h 192"/>
                  <a:gd name="T26" fmla="*/ 96 w 9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6" h="192">
                    <a:moveTo>
                      <a:pt x="9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3" name="Freeform 1115"/>
              <p:cNvSpPr>
                <a:spLocks/>
              </p:cNvSpPr>
              <p:nvPr/>
            </p:nvSpPr>
            <p:spPr bwMode="auto">
              <a:xfrm>
                <a:off x="1696" y="2032"/>
                <a:ext cx="136" cy="192"/>
              </a:xfrm>
              <a:custGeom>
                <a:avLst/>
                <a:gdLst>
                  <a:gd name="T0" fmla="*/ 0 w 136"/>
                  <a:gd name="T1" fmla="*/ 96 h 192"/>
                  <a:gd name="T2" fmla="*/ 32 w 136"/>
                  <a:gd name="T3" fmla="*/ 0 h 192"/>
                  <a:gd name="T4" fmla="*/ 32 w 136"/>
                  <a:gd name="T5" fmla="*/ 40 h 192"/>
                  <a:gd name="T6" fmla="*/ 136 w 136"/>
                  <a:gd name="T7" fmla="*/ 40 h 192"/>
                  <a:gd name="T8" fmla="*/ 136 w 136"/>
                  <a:gd name="T9" fmla="*/ 152 h 192"/>
                  <a:gd name="T10" fmla="*/ 32 w 136"/>
                  <a:gd name="T11" fmla="*/ 152 h 192"/>
                  <a:gd name="T12" fmla="*/ 32 w 136"/>
                  <a:gd name="T13" fmla="*/ 192 h 192"/>
                  <a:gd name="T14" fmla="*/ 0 w 13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6"/>
                  <a:gd name="T25" fmla="*/ 0 h 192"/>
                  <a:gd name="T26" fmla="*/ 136 w 13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6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136" y="40"/>
                    </a:lnTo>
                    <a:lnTo>
                      <a:pt x="136" y="152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FF99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4" name="Freeform 1116"/>
              <p:cNvSpPr>
                <a:spLocks/>
              </p:cNvSpPr>
              <p:nvPr/>
            </p:nvSpPr>
            <p:spPr bwMode="auto">
              <a:xfrm>
                <a:off x="1840" y="2032"/>
                <a:ext cx="80" cy="192"/>
              </a:xfrm>
              <a:custGeom>
                <a:avLst/>
                <a:gdLst>
                  <a:gd name="T0" fmla="*/ 0 w 80"/>
                  <a:gd name="T1" fmla="*/ 96 h 192"/>
                  <a:gd name="T2" fmla="*/ 80 w 80"/>
                  <a:gd name="T3" fmla="*/ 0 h 192"/>
                  <a:gd name="T4" fmla="*/ 80 w 80"/>
                  <a:gd name="T5" fmla="*/ 40 h 192"/>
                  <a:gd name="T6" fmla="*/ 80 w 80"/>
                  <a:gd name="T7" fmla="*/ 40 h 192"/>
                  <a:gd name="T8" fmla="*/ 80 w 80"/>
                  <a:gd name="T9" fmla="*/ 152 h 192"/>
                  <a:gd name="T10" fmla="*/ 80 w 80"/>
                  <a:gd name="T11" fmla="*/ 152 h 192"/>
                  <a:gd name="T12" fmla="*/ 80 w 80"/>
                  <a:gd name="T13" fmla="*/ 192 h 192"/>
                  <a:gd name="T14" fmla="*/ 0 w 8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0"/>
                  <a:gd name="T25" fmla="*/ 0 h 192"/>
                  <a:gd name="T26" fmla="*/ 80 w 8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0" h="192">
                    <a:moveTo>
                      <a:pt x="0" y="96"/>
                    </a:moveTo>
                    <a:lnTo>
                      <a:pt x="80" y="0"/>
                    </a:lnTo>
                    <a:lnTo>
                      <a:pt x="80" y="40"/>
                    </a:lnTo>
                    <a:lnTo>
                      <a:pt x="80" y="152"/>
                    </a:lnTo>
                    <a:lnTo>
                      <a:pt x="8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33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5" name="Freeform 1117"/>
              <p:cNvSpPr>
                <a:spLocks/>
              </p:cNvSpPr>
              <p:nvPr/>
            </p:nvSpPr>
            <p:spPr bwMode="auto">
              <a:xfrm>
                <a:off x="1984" y="2032"/>
                <a:ext cx="64" cy="192"/>
              </a:xfrm>
              <a:custGeom>
                <a:avLst/>
                <a:gdLst>
                  <a:gd name="T0" fmla="*/ 64 w 64"/>
                  <a:gd name="T1" fmla="*/ 96 h 192"/>
                  <a:gd name="T2" fmla="*/ 0 w 64"/>
                  <a:gd name="T3" fmla="*/ 0 h 192"/>
                  <a:gd name="T4" fmla="*/ 0 w 64"/>
                  <a:gd name="T5" fmla="*/ 40 h 192"/>
                  <a:gd name="T6" fmla="*/ 0 w 64"/>
                  <a:gd name="T7" fmla="*/ 40 h 192"/>
                  <a:gd name="T8" fmla="*/ 0 w 64"/>
                  <a:gd name="T9" fmla="*/ 152 h 192"/>
                  <a:gd name="T10" fmla="*/ 0 w 64"/>
                  <a:gd name="T11" fmla="*/ 152 h 192"/>
                  <a:gd name="T12" fmla="*/ 0 w 64"/>
                  <a:gd name="T13" fmla="*/ 192 h 192"/>
                  <a:gd name="T14" fmla="*/ 64 w 6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64"/>
                  <a:gd name="T25" fmla="*/ 0 h 192"/>
                  <a:gd name="T26" fmla="*/ 64 w 6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64" h="192">
                    <a:moveTo>
                      <a:pt x="6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64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6" name="Freeform 1118"/>
              <p:cNvSpPr>
                <a:spLocks/>
              </p:cNvSpPr>
              <p:nvPr/>
            </p:nvSpPr>
            <p:spPr bwMode="auto">
              <a:xfrm>
                <a:off x="2064" y="2032"/>
                <a:ext cx="48" cy="192"/>
              </a:xfrm>
              <a:custGeom>
                <a:avLst/>
                <a:gdLst>
                  <a:gd name="T0" fmla="*/ 48 w 48"/>
                  <a:gd name="T1" fmla="*/ 96 h 192"/>
                  <a:gd name="T2" fmla="*/ 0 w 48"/>
                  <a:gd name="T3" fmla="*/ 0 h 192"/>
                  <a:gd name="T4" fmla="*/ 0 w 48"/>
                  <a:gd name="T5" fmla="*/ 40 h 192"/>
                  <a:gd name="T6" fmla="*/ 0 w 48"/>
                  <a:gd name="T7" fmla="*/ 40 h 192"/>
                  <a:gd name="T8" fmla="*/ 0 w 48"/>
                  <a:gd name="T9" fmla="*/ 152 h 192"/>
                  <a:gd name="T10" fmla="*/ 0 w 48"/>
                  <a:gd name="T11" fmla="*/ 152 h 192"/>
                  <a:gd name="T12" fmla="*/ 0 w 48"/>
                  <a:gd name="T13" fmla="*/ 192 h 192"/>
                  <a:gd name="T14" fmla="*/ 48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4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48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7" name="Freeform 1119"/>
              <p:cNvSpPr>
                <a:spLocks/>
              </p:cNvSpPr>
              <p:nvPr/>
            </p:nvSpPr>
            <p:spPr bwMode="auto">
              <a:xfrm>
                <a:off x="2120" y="2032"/>
                <a:ext cx="48" cy="192"/>
              </a:xfrm>
              <a:custGeom>
                <a:avLst/>
                <a:gdLst>
                  <a:gd name="T0" fmla="*/ 0 w 48"/>
                  <a:gd name="T1" fmla="*/ 96 h 192"/>
                  <a:gd name="T2" fmla="*/ 48 w 48"/>
                  <a:gd name="T3" fmla="*/ 0 h 192"/>
                  <a:gd name="T4" fmla="*/ 48 w 48"/>
                  <a:gd name="T5" fmla="*/ 40 h 192"/>
                  <a:gd name="T6" fmla="*/ 48 w 48"/>
                  <a:gd name="T7" fmla="*/ 40 h 192"/>
                  <a:gd name="T8" fmla="*/ 48 w 48"/>
                  <a:gd name="T9" fmla="*/ 152 h 192"/>
                  <a:gd name="T10" fmla="*/ 48 w 48"/>
                  <a:gd name="T11" fmla="*/ 152 h 192"/>
                  <a:gd name="T12" fmla="*/ 48 w 48"/>
                  <a:gd name="T13" fmla="*/ 192 h 192"/>
                  <a:gd name="T14" fmla="*/ 0 w 4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8"/>
                  <a:gd name="T25" fmla="*/ 0 h 192"/>
                  <a:gd name="T26" fmla="*/ 48 w 4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8" h="192">
                    <a:moveTo>
                      <a:pt x="0" y="96"/>
                    </a:moveTo>
                    <a:lnTo>
                      <a:pt x="48" y="0"/>
                    </a:lnTo>
                    <a:lnTo>
                      <a:pt x="48" y="40"/>
                    </a:lnTo>
                    <a:lnTo>
                      <a:pt x="48" y="152"/>
                    </a:lnTo>
                    <a:lnTo>
                      <a:pt x="48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8" name="Freeform 1120"/>
              <p:cNvSpPr>
                <a:spLocks/>
              </p:cNvSpPr>
              <p:nvPr/>
            </p:nvSpPr>
            <p:spPr bwMode="auto">
              <a:xfrm>
                <a:off x="2200" y="2032"/>
                <a:ext cx="80" cy="192"/>
              </a:xfrm>
              <a:custGeom>
                <a:avLst/>
                <a:gdLst>
                  <a:gd name="T0" fmla="*/ 0 w 80"/>
                  <a:gd name="T1" fmla="*/ 96 h 192"/>
                  <a:gd name="T2" fmla="*/ 80 w 80"/>
                  <a:gd name="T3" fmla="*/ 0 h 192"/>
                  <a:gd name="T4" fmla="*/ 80 w 80"/>
                  <a:gd name="T5" fmla="*/ 40 h 192"/>
                  <a:gd name="T6" fmla="*/ 80 w 80"/>
                  <a:gd name="T7" fmla="*/ 40 h 192"/>
                  <a:gd name="T8" fmla="*/ 80 w 80"/>
                  <a:gd name="T9" fmla="*/ 152 h 192"/>
                  <a:gd name="T10" fmla="*/ 80 w 80"/>
                  <a:gd name="T11" fmla="*/ 152 h 192"/>
                  <a:gd name="T12" fmla="*/ 80 w 80"/>
                  <a:gd name="T13" fmla="*/ 192 h 192"/>
                  <a:gd name="T14" fmla="*/ 0 w 8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0"/>
                  <a:gd name="T25" fmla="*/ 0 h 192"/>
                  <a:gd name="T26" fmla="*/ 80 w 8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0" h="192">
                    <a:moveTo>
                      <a:pt x="0" y="96"/>
                    </a:moveTo>
                    <a:lnTo>
                      <a:pt x="80" y="0"/>
                    </a:lnTo>
                    <a:lnTo>
                      <a:pt x="80" y="40"/>
                    </a:lnTo>
                    <a:lnTo>
                      <a:pt x="80" y="152"/>
                    </a:lnTo>
                    <a:lnTo>
                      <a:pt x="8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69" name="Freeform 1121"/>
              <p:cNvSpPr>
                <a:spLocks/>
              </p:cNvSpPr>
              <p:nvPr/>
            </p:nvSpPr>
            <p:spPr bwMode="auto">
              <a:xfrm>
                <a:off x="2288" y="2032"/>
                <a:ext cx="24" cy="192"/>
              </a:xfrm>
              <a:custGeom>
                <a:avLst/>
                <a:gdLst>
                  <a:gd name="T0" fmla="*/ 0 w 24"/>
                  <a:gd name="T1" fmla="*/ 96 h 192"/>
                  <a:gd name="T2" fmla="*/ 24 w 24"/>
                  <a:gd name="T3" fmla="*/ 0 h 192"/>
                  <a:gd name="T4" fmla="*/ 24 w 24"/>
                  <a:gd name="T5" fmla="*/ 40 h 192"/>
                  <a:gd name="T6" fmla="*/ 24 w 24"/>
                  <a:gd name="T7" fmla="*/ 40 h 192"/>
                  <a:gd name="T8" fmla="*/ 24 w 24"/>
                  <a:gd name="T9" fmla="*/ 152 h 192"/>
                  <a:gd name="T10" fmla="*/ 24 w 24"/>
                  <a:gd name="T11" fmla="*/ 152 h 192"/>
                  <a:gd name="T12" fmla="*/ 24 w 24"/>
                  <a:gd name="T13" fmla="*/ 192 h 192"/>
                  <a:gd name="T14" fmla="*/ 0 w 2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24"/>
                  <a:gd name="T25" fmla="*/ 0 h 192"/>
                  <a:gd name="T26" fmla="*/ 24 w 2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24" h="192">
                    <a:moveTo>
                      <a:pt x="0" y="96"/>
                    </a:moveTo>
                    <a:lnTo>
                      <a:pt x="24" y="0"/>
                    </a:lnTo>
                    <a:lnTo>
                      <a:pt x="24" y="40"/>
                    </a:lnTo>
                    <a:lnTo>
                      <a:pt x="24" y="152"/>
                    </a:lnTo>
                    <a:lnTo>
                      <a:pt x="24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FF99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0" name="Freeform 1122"/>
              <p:cNvSpPr>
                <a:spLocks/>
              </p:cNvSpPr>
              <p:nvPr/>
            </p:nvSpPr>
            <p:spPr bwMode="auto">
              <a:xfrm>
                <a:off x="2312" y="2032"/>
                <a:ext cx="80" cy="192"/>
              </a:xfrm>
              <a:custGeom>
                <a:avLst/>
                <a:gdLst>
                  <a:gd name="T0" fmla="*/ 0 w 80"/>
                  <a:gd name="T1" fmla="*/ 96 h 192"/>
                  <a:gd name="T2" fmla="*/ 80 w 80"/>
                  <a:gd name="T3" fmla="*/ 0 h 192"/>
                  <a:gd name="T4" fmla="*/ 80 w 80"/>
                  <a:gd name="T5" fmla="*/ 40 h 192"/>
                  <a:gd name="T6" fmla="*/ 80 w 80"/>
                  <a:gd name="T7" fmla="*/ 40 h 192"/>
                  <a:gd name="T8" fmla="*/ 80 w 80"/>
                  <a:gd name="T9" fmla="*/ 152 h 192"/>
                  <a:gd name="T10" fmla="*/ 80 w 80"/>
                  <a:gd name="T11" fmla="*/ 152 h 192"/>
                  <a:gd name="T12" fmla="*/ 80 w 80"/>
                  <a:gd name="T13" fmla="*/ 192 h 192"/>
                  <a:gd name="T14" fmla="*/ 0 w 8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0"/>
                  <a:gd name="T25" fmla="*/ 0 h 192"/>
                  <a:gd name="T26" fmla="*/ 80 w 8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0" h="192">
                    <a:moveTo>
                      <a:pt x="0" y="96"/>
                    </a:moveTo>
                    <a:lnTo>
                      <a:pt x="80" y="0"/>
                    </a:lnTo>
                    <a:lnTo>
                      <a:pt x="80" y="40"/>
                    </a:lnTo>
                    <a:lnTo>
                      <a:pt x="80" y="152"/>
                    </a:lnTo>
                    <a:lnTo>
                      <a:pt x="8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1" name="Freeform 1123"/>
              <p:cNvSpPr>
                <a:spLocks/>
              </p:cNvSpPr>
              <p:nvPr/>
            </p:nvSpPr>
            <p:spPr bwMode="auto">
              <a:xfrm>
                <a:off x="2408" y="2032"/>
                <a:ext cx="104" cy="192"/>
              </a:xfrm>
              <a:custGeom>
                <a:avLst/>
                <a:gdLst>
                  <a:gd name="T0" fmla="*/ 104 w 104"/>
                  <a:gd name="T1" fmla="*/ 96 h 192"/>
                  <a:gd name="T2" fmla="*/ 0 w 104"/>
                  <a:gd name="T3" fmla="*/ 0 h 192"/>
                  <a:gd name="T4" fmla="*/ 0 w 104"/>
                  <a:gd name="T5" fmla="*/ 40 h 192"/>
                  <a:gd name="T6" fmla="*/ 0 w 104"/>
                  <a:gd name="T7" fmla="*/ 40 h 192"/>
                  <a:gd name="T8" fmla="*/ 0 w 104"/>
                  <a:gd name="T9" fmla="*/ 152 h 192"/>
                  <a:gd name="T10" fmla="*/ 0 w 104"/>
                  <a:gd name="T11" fmla="*/ 152 h 192"/>
                  <a:gd name="T12" fmla="*/ 0 w 104"/>
                  <a:gd name="T13" fmla="*/ 192 h 192"/>
                  <a:gd name="T14" fmla="*/ 104 w 104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04"/>
                  <a:gd name="T25" fmla="*/ 0 h 192"/>
                  <a:gd name="T26" fmla="*/ 104 w 104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04" h="192">
                    <a:moveTo>
                      <a:pt x="104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04" y="96"/>
                    </a:lnTo>
                    <a:close/>
                  </a:path>
                </a:pathLst>
              </a:custGeom>
              <a:solidFill>
                <a:srgbClr val="CC3333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2" name="Freeform 1124"/>
              <p:cNvSpPr>
                <a:spLocks/>
              </p:cNvSpPr>
              <p:nvPr/>
            </p:nvSpPr>
            <p:spPr bwMode="auto">
              <a:xfrm>
                <a:off x="2512" y="2032"/>
                <a:ext cx="80" cy="192"/>
              </a:xfrm>
              <a:custGeom>
                <a:avLst/>
                <a:gdLst>
                  <a:gd name="T0" fmla="*/ 0 w 80"/>
                  <a:gd name="T1" fmla="*/ 96 h 192"/>
                  <a:gd name="T2" fmla="*/ 80 w 80"/>
                  <a:gd name="T3" fmla="*/ 0 h 192"/>
                  <a:gd name="T4" fmla="*/ 80 w 80"/>
                  <a:gd name="T5" fmla="*/ 40 h 192"/>
                  <a:gd name="T6" fmla="*/ 80 w 80"/>
                  <a:gd name="T7" fmla="*/ 40 h 192"/>
                  <a:gd name="T8" fmla="*/ 80 w 80"/>
                  <a:gd name="T9" fmla="*/ 152 h 192"/>
                  <a:gd name="T10" fmla="*/ 80 w 80"/>
                  <a:gd name="T11" fmla="*/ 152 h 192"/>
                  <a:gd name="T12" fmla="*/ 80 w 80"/>
                  <a:gd name="T13" fmla="*/ 192 h 192"/>
                  <a:gd name="T14" fmla="*/ 0 w 80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0"/>
                  <a:gd name="T25" fmla="*/ 0 h 192"/>
                  <a:gd name="T26" fmla="*/ 80 w 80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0" h="192">
                    <a:moveTo>
                      <a:pt x="0" y="96"/>
                    </a:moveTo>
                    <a:lnTo>
                      <a:pt x="80" y="0"/>
                    </a:lnTo>
                    <a:lnTo>
                      <a:pt x="80" y="40"/>
                    </a:lnTo>
                    <a:lnTo>
                      <a:pt x="80" y="152"/>
                    </a:lnTo>
                    <a:lnTo>
                      <a:pt x="80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3" name="Freeform 1125"/>
              <p:cNvSpPr>
                <a:spLocks/>
              </p:cNvSpPr>
              <p:nvPr/>
            </p:nvSpPr>
            <p:spPr bwMode="auto">
              <a:xfrm>
                <a:off x="2608" y="2032"/>
                <a:ext cx="72" cy="192"/>
              </a:xfrm>
              <a:custGeom>
                <a:avLst/>
                <a:gdLst>
                  <a:gd name="T0" fmla="*/ 0 w 72"/>
                  <a:gd name="T1" fmla="*/ 96 h 192"/>
                  <a:gd name="T2" fmla="*/ 72 w 72"/>
                  <a:gd name="T3" fmla="*/ 0 h 192"/>
                  <a:gd name="T4" fmla="*/ 72 w 72"/>
                  <a:gd name="T5" fmla="*/ 40 h 192"/>
                  <a:gd name="T6" fmla="*/ 72 w 72"/>
                  <a:gd name="T7" fmla="*/ 40 h 192"/>
                  <a:gd name="T8" fmla="*/ 72 w 72"/>
                  <a:gd name="T9" fmla="*/ 152 h 192"/>
                  <a:gd name="T10" fmla="*/ 72 w 72"/>
                  <a:gd name="T11" fmla="*/ 152 h 192"/>
                  <a:gd name="T12" fmla="*/ 72 w 72"/>
                  <a:gd name="T13" fmla="*/ 192 h 192"/>
                  <a:gd name="T14" fmla="*/ 0 w 7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2"/>
                  <a:gd name="T25" fmla="*/ 0 h 192"/>
                  <a:gd name="T26" fmla="*/ 72 w 7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2" h="192">
                    <a:moveTo>
                      <a:pt x="0" y="96"/>
                    </a:moveTo>
                    <a:lnTo>
                      <a:pt x="72" y="0"/>
                    </a:lnTo>
                    <a:lnTo>
                      <a:pt x="72" y="40"/>
                    </a:lnTo>
                    <a:lnTo>
                      <a:pt x="72" y="152"/>
                    </a:lnTo>
                    <a:lnTo>
                      <a:pt x="7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CC99FF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4" name="Freeform 1126"/>
              <p:cNvSpPr>
                <a:spLocks/>
              </p:cNvSpPr>
              <p:nvPr/>
            </p:nvSpPr>
            <p:spPr bwMode="auto">
              <a:xfrm>
                <a:off x="2688" y="2032"/>
                <a:ext cx="88" cy="192"/>
              </a:xfrm>
              <a:custGeom>
                <a:avLst/>
                <a:gdLst>
                  <a:gd name="T0" fmla="*/ 0 w 88"/>
                  <a:gd name="T1" fmla="*/ 96 h 192"/>
                  <a:gd name="T2" fmla="*/ 88 w 88"/>
                  <a:gd name="T3" fmla="*/ 0 h 192"/>
                  <a:gd name="T4" fmla="*/ 88 w 88"/>
                  <a:gd name="T5" fmla="*/ 40 h 192"/>
                  <a:gd name="T6" fmla="*/ 88 w 88"/>
                  <a:gd name="T7" fmla="*/ 40 h 192"/>
                  <a:gd name="T8" fmla="*/ 88 w 88"/>
                  <a:gd name="T9" fmla="*/ 152 h 192"/>
                  <a:gd name="T10" fmla="*/ 88 w 88"/>
                  <a:gd name="T11" fmla="*/ 152 h 192"/>
                  <a:gd name="T12" fmla="*/ 88 w 88"/>
                  <a:gd name="T13" fmla="*/ 192 h 192"/>
                  <a:gd name="T14" fmla="*/ 0 w 8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8"/>
                  <a:gd name="T25" fmla="*/ 0 h 192"/>
                  <a:gd name="T26" fmla="*/ 88 w 8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8" h="192">
                    <a:moveTo>
                      <a:pt x="0" y="96"/>
                    </a:moveTo>
                    <a:lnTo>
                      <a:pt x="88" y="0"/>
                    </a:lnTo>
                    <a:lnTo>
                      <a:pt x="88" y="40"/>
                    </a:lnTo>
                    <a:lnTo>
                      <a:pt x="88" y="152"/>
                    </a:lnTo>
                    <a:lnTo>
                      <a:pt x="88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0099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5" name="Freeform 1127"/>
              <p:cNvSpPr>
                <a:spLocks/>
              </p:cNvSpPr>
              <p:nvPr/>
            </p:nvSpPr>
            <p:spPr bwMode="auto">
              <a:xfrm>
                <a:off x="2776" y="2032"/>
                <a:ext cx="32" cy="192"/>
              </a:xfrm>
              <a:custGeom>
                <a:avLst/>
                <a:gdLst>
                  <a:gd name="T0" fmla="*/ 0 w 32"/>
                  <a:gd name="T1" fmla="*/ 96 h 192"/>
                  <a:gd name="T2" fmla="*/ 32 w 32"/>
                  <a:gd name="T3" fmla="*/ 0 h 192"/>
                  <a:gd name="T4" fmla="*/ 32 w 32"/>
                  <a:gd name="T5" fmla="*/ 40 h 192"/>
                  <a:gd name="T6" fmla="*/ 32 w 32"/>
                  <a:gd name="T7" fmla="*/ 40 h 192"/>
                  <a:gd name="T8" fmla="*/ 32 w 32"/>
                  <a:gd name="T9" fmla="*/ 152 h 192"/>
                  <a:gd name="T10" fmla="*/ 32 w 32"/>
                  <a:gd name="T11" fmla="*/ 152 h 192"/>
                  <a:gd name="T12" fmla="*/ 32 w 32"/>
                  <a:gd name="T13" fmla="*/ 192 h 192"/>
                  <a:gd name="T14" fmla="*/ 0 w 32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32"/>
                  <a:gd name="T25" fmla="*/ 0 h 192"/>
                  <a:gd name="T26" fmla="*/ 32 w 32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32" h="192">
                    <a:moveTo>
                      <a:pt x="0" y="96"/>
                    </a:moveTo>
                    <a:lnTo>
                      <a:pt x="32" y="0"/>
                    </a:lnTo>
                    <a:lnTo>
                      <a:pt x="32" y="40"/>
                    </a:lnTo>
                    <a:lnTo>
                      <a:pt x="32" y="152"/>
                    </a:lnTo>
                    <a:lnTo>
                      <a:pt x="32" y="192"/>
                    </a:ln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00CC66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6" name="Rectangle 1128"/>
              <p:cNvSpPr>
                <a:spLocks noChangeArrowheads="1"/>
              </p:cNvSpPr>
              <p:nvPr/>
            </p:nvSpPr>
            <p:spPr bwMode="auto">
              <a:xfrm>
                <a:off x="2856" y="2112"/>
                <a:ext cx="32" cy="32"/>
              </a:xfrm>
              <a:prstGeom prst="rect">
                <a:avLst/>
              </a:prstGeom>
              <a:solidFill>
                <a:srgbClr val="00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7" name="Freeform 1129"/>
              <p:cNvSpPr>
                <a:spLocks/>
              </p:cNvSpPr>
              <p:nvPr/>
            </p:nvSpPr>
            <p:spPr bwMode="auto">
              <a:xfrm>
                <a:off x="2856" y="2032"/>
                <a:ext cx="8" cy="192"/>
              </a:xfrm>
              <a:custGeom>
                <a:avLst/>
                <a:gdLst>
                  <a:gd name="T0" fmla="*/ 8 w 8"/>
                  <a:gd name="T1" fmla="*/ 96 h 192"/>
                  <a:gd name="T2" fmla="*/ 0 w 8"/>
                  <a:gd name="T3" fmla="*/ 0 h 192"/>
                  <a:gd name="T4" fmla="*/ 0 w 8"/>
                  <a:gd name="T5" fmla="*/ 40 h 192"/>
                  <a:gd name="T6" fmla="*/ 0 w 8"/>
                  <a:gd name="T7" fmla="*/ 40 h 192"/>
                  <a:gd name="T8" fmla="*/ 0 w 8"/>
                  <a:gd name="T9" fmla="*/ 152 h 192"/>
                  <a:gd name="T10" fmla="*/ 0 w 8"/>
                  <a:gd name="T11" fmla="*/ 152 h 192"/>
                  <a:gd name="T12" fmla="*/ 0 w 8"/>
                  <a:gd name="T13" fmla="*/ 192 h 192"/>
                  <a:gd name="T14" fmla="*/ 8 w 8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8"/>
                  <a:gd name="T25" fmla="*/ 0 h 192"/>
                  <a:gd name="T26" fmla="*/ 8 w 8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8" h="192">
                    <a:moveTo>
                      <a:pt x="8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8" y="96"/>
                    </a:lnTo>
                    <a:close/>
                  </a:path>
                </a:pathLst>
              </a:custGeom>
              <a:solidFill>
                <a:srgbClr val="CC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8" name="Freeform 1130"/>
              <p:cNvSpPr>
                <a:spLocks/>
              </p:cNvSpPr>
              <p:nvPr/>
            </p:nvSpPr>
            <p:spPr bwMode="auto">
              <a:xfrm>
                <a:off x="2864" y="2032"/>
                <a:ext cx="16" cy="192"/>
              </a:xfrm>
              <a:custGeom>
                <a:avLst/>
                <a:gdLst>
                  <a:gd name="T0" fmla="*/ 16 w 16"/>
                  <a:gd name="T1" fmla="*/ 96 h 192"/>
                  <a:gd name="T2" fmla="*/ 0 w 16"/>
                  <a:gd name="T3" fmla="*/ 0 h 192"/>
                  <a:gd name="T4" fmla="*/ 0 w 16"/>
                  <a:gd name="T5" fmla="*/ 40 h 192"/>
                  <a:gd name="T6" fmla="*/ 0 w 16"/>
                  <a:gd name="T7" fmla="*/ 40 h 192"/>
                  <a:gd name="T8" fmla="*/ 0 w 16"/>
                  <a:gd name="T9" fmla="*/ 152 h 192"/>
                  <a:gd name="T10" fmla="*/ 0 w 16"/>
                  <a:gd name="T11" fmla="*/ 152 h 192"/>
                  <a:gd name="T12" fmla="*/ 0 w 16"/>
                  <a:gd name="T13" fmla="*/ 192 h 192"/>
                  <a:gd name="T14" fmla="*/ 16 w 16"/>
                  <a:gd name="T15" fmla="*/ 96 h 19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"/>
                  <a:gd name="T25" fmla="*/ 0 h 192"/>
                  <a:gd name="T26" fmla="*/ 16 w 16"/>
                  <a:gd name="T27" fmla="*/ 192 h 19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" h="192">
                    <a:moveTo>
                      <a:pt x="16" y="96"/>
                    </a:moveTo>
                    <a:lnTo>
                      <a:pt x="0" y="0"/>
                    </a:lnTo>
                    <a:lnTo>
                      <a:pt x="0" y="40"/>
                    </a:lnTo>
                    <a:lnTo>
                      <a:pt x="0" y="152"/>
                    </a:lnTo>
                    <a:lnTo>
                      <a:pt x="0" y="192"/>
                    </a:lnTo>
                    <a:lnTo>
                      <a:pt x="16" y="96"/>
                    </a:lnTo>
                    <a:close/>
                  </a:path>
                </a:pathLst>
              </a:custGeom>
              <a:solidFill>
                <a:srgbClr val="66CCCC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79" name="Rectangle 1131"/>
              <p:cNvSpPr>
                <a:spLocks noChangeArrowheads="1"/>
              </p:cNvSpPr>
              <p:nvPr/>
            </p:nvSpPr>
            <p:spPr bwMode="auto">
              <a:xfrm>
                <a:off x="2888" y="2072"/>
                <a:ext cx="1" cy="112"/>
              </a:xfrm>
              <a:prstGeom prst="rect">
                <a:avLst/>
              </a:prstGeom>
              <a:solidFill>
                <a:srgbClr val="CCCCC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0" name="Rectangle 1132"/>
              <p:cNvSpPr>
                <a:spLocks noChangeArrowheads="1"/>
              </p:cNvSpPr>
              <p:nvPr/>
            </p:nvSpPr>
            <p:spPr bwMode="auto">
              <a:xfrm>
                <a:off x="60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1" name="Rectangle 1133"/>
              <p:cNvSpPr>
                <a:spLocks noChangeArrowheads="1"/>
              </p:cNvSpPr>
              <p:nvPr/>
            </p:nvSpPr>
            <p:spPr bwMode="auto">
              <a:xfrm>
                <a:off x="60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2" name="Rectangle 1134"/>
              <p:cNvSpPr>
                <a:spLocks noChangeArrowheads="1"/>
              </p:cNvSpPr>
              <p:nvPr/>
            </p:nvSpPr>
            <p:spPr bwMode="auto">
              <a:xfrm>
                <a:off x="61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3" name="Rectangle 1135"/>
              <p:cNvSpPr>
                <a:spLocks noChangeArrowheads="1"/>
              </p:cNvSpPr>
              <p:nvPr/>
            </p:nvSpPr>
            <p:spPr bwMode="auto">
              <a:xfrm>
                <a:off x="624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4" name="Rectangle 1136"/>
              <p:cNvSpPr>
                <a:spLocks noChangeArrowheads="1"/>
              </p:cNvSpPr>
              <p:nvPr/>
            </p:nvSpPr>
            <p:spPr bwMode="auto">
              <a:xfrm>
                <a:off x="632" y="1392"/>
                <a:ext cx="1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5" name="Rectangle 1137"/>
              <p:cNvSpPr>
                <a:spLocks noChangeArrowheads="1"/>
              </p:cNvSpPr>
              <p:nvPr/>
            </p:nvSpPr>
            <p:spPr bwMode="auto">
              <a:xfrm>
                <a:off x="64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6" name="Rectangle 1138"/>
              <p:cNvSpPr>
                <a:spLocks noChangeArrowheads="1"/>
              </p:cNvSpPr>
              <p:nvPr/>
            </p:nvSpPr>
            <p:spPr bwMode="auto">
              <a:xfrm>
                <a:off x="65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7" name="Rectangle 1139"/>
              <p:cNvSpPr>
                <a:spLocks noChangeArrowheads="1"/>
              </p:cNvSpPr>
              <p:nvPr/>
            </p:nvSpPr>
            <p:spPr bwMode="auto">
              <a:xfrm>
                <a:off x="664" y="1392"/>
                <a:ext cx="1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8" name="Rectangle 1140"/>
              <p:cNvSpPr>
                <a:spLocks noChangeArrowheads="1"/>
              </p:cNvSpPr>
              <p:nvPr/>
            </p:nvSpPr>
            <p:spPr bwMode="auto">
              <a:xfrm>
                <a:off x="68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89" name="Rectangle 1141"/>
              <p:cNvSpPr>
                <a:spLocks noChangeArrowheads="1"/>
              </p:cNvSpPr>
              <p:nvPr/>
            </p:nvSpPr>
            <p:spPr bwMode="auto">
              <a:xfrm>
                <a:off x="680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0" name="Rectangle 1142"/>
              <p:cNvSpPr>
                <a:spLocks noChangeArrowheads="1"/>
              </p:cNvSpPr>
              <p:nvPr/>
            </p:nvSpPr>
            <p:spPr bwMode="auto">
              <a:xfrm>
                <a:off x="68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1" name="Rectangle 1143"/>
              <p:cNvSpPr>
                <a:spLocks noChangeArrowheads="1"/>
              </p:cNvSpPr>
              <p:nvPr/>
            </p:nvSpPr>
            <p:spPr bwMode="auto">
              <a:xfrm>
                <a:off x="68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2" name="Rectangle 1144"/>
              <p:cNvSpPr>
                <a:spLocks noChangeArrowheads="1"/>
              </p:cNvSpPr>
              <p:nvPr/>
            </p:nvSpPr>
            <p:spPr bwMode="auto">
              <a:xfrm>
                <a:off x="69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3" name="Rectangle 1145"/>
              <p:cNvSpPr>
                <a:spLocks noChangeArrowheads="1"/>
              </p:cNvSpPr>
              <p:nvPr/>
            </p:nvSpPr>
            <p:spPr bwMode="auto">
              <a:xfrm>
                <a:off x="69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4" name="Rectangle 1146"/>
              <p:cNvSpPr>
                <a:spLocks noChangeArrowheads="1"/>
              </p:cNvSpPr>
              <p:nvPr/>
            </p:nvSpPr>
            <p:spPr bwMode="auto">
              <a:xfrm>
                <a:off x="69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5" name="Rectangle 1147"/>
              <p:cNvSpPr>
                <a:spLocks noChangeArrowheads="1"/>
              </p:cNvSpPr>
              <p:nvPr/>
            </p:nvSpPr>
            <p:spPr bwMode="auto">
              <a:xfrm>
                <a:off x="69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6" name="Rectangle 1148"/>
              <p:cNvSpPr>
                <a:spLocks noChangeArrowheads="1"/>
              </p:cNvSpPr>
              <p:nvPr/>
            </p:nvSpPr>
            <p:spPr bwMode="auto">
              <a:xfrm>
                <a:off x="70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7" name="Rectangle 1149"/>
              <p:cNvSpPr>
                <a:spLocks noChangeArrowheads="1"/>
              </p:cNvSpPr>
              <p:nvPr/>
            </p:nvSpPr>
            <p:spPr bwMode="auto">
              <a:xfrm>
                <a:off x="70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8" name="Rectangle 1150"/>
              <p:cNvSpPr>
                <a:spLocks noChangeArrowheads="1"/>
              </p:cNvSpPr>
              <p:nvPr/>
            </p:nvSpPr>
            <p:spPr bwMode="auto">
              <a:xfrm>
                <a:off x="704" y="1392"/>
                <a:ext cx="1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699" name="Rectangle 1151"/>
              <p:cNvSpPr>
                <a:spLocks noChangeArrowheads="1"/>
              </p:cNvSpPr>
              <p:nvPr/>
            </p:nvSpPr>
            <p:spPr bwMode="auto">
              <a:xfrm>
                <a:off x="72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0" name="Rectangle 1152"/>
              <p:cNvSpPr>
                <a:spLocks noChangeArrowheads="1"/>
              </p:cNvSpPr>
              <p:nvPr/>
            </p:nvSpPr>
            <p:spPr bwMode="auto">
              <a:xfrm>
                <a:off x="720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1" name="Rectangle 1153"/>
              <p:cNvSpPr>
                <a:spLocks noChangeArrowheads="1"/>
              </p:cNvSpPr>
              <p:nvPr/>
            </p:nvSpPr>
            <p:spPr bwMode="auto">
              <a:xfrm>
                <a:off x="72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2" name="Rectangle 1154"/>
              <p:cNvSpPr>
                <a:spLocks noChangeArrowheads="1"/>
              </p:cNvSpPr>
              <p:nvPr/>
            </p:nvSpPr>
            <p:spPr bwMode="auto">
              <a:xfrm>
                <a:off x="736" y="1392"/>
                <a:ext cx="5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3" name="Rectangle 1155"/>
              <p:cNvSpPr>
                <a:spLocks noChangeArrowheads="1"/>
              </p:cNvSpPr>
              <p:nvPr/>
            </p:nvSpPr>
            <p:spPr bwMode="auto">
              <a:xfrm>
                <a:off x="792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4" name="Rectangle 1156"/>
              <p:cNvSpPr>
                <a:spLocks noChangeArrowheads="1"/>
              </p:cNvSpPr>
              <p:nvPr/>
            </p:nvSpPr>
            <p:spPr bwMode="auto">
              <a:xfrm>
                <a:off x="80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5" name="Rectangle 1157"/>
              <p:cNvSpPr>
                <a:spLocks noChangeArrowheads="1"/>
              </p:cNvSpPr>
              <p:nvPr/>
            </p:nvSpPr>
            <p:spPr bwMode="auto">
              <a:xfrm>
                <a:off x="80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6" name="Rectangle 1158"/>
              <p:cNvSpPr>
                <a:spLocks noChangeArrowheads="1"/>
              </p:cNvSpPr>
              <p:nvPr/>
            </p:nvSpPr>
            <p:spPr bwMode="auto">
              <a:xfrm>
                <a:off x="800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7" name="Rectangle 1159"/>
              <p:cNvSpPr>
                <a:spLocks noChangeArrowheads="1"/>
              </p:cNvSpPr>
              <p:nvPr/>
            </p:nvSpPr>
            <p:spPr bwMode="auto">
              <a:xfrm>
                <a:off x="80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8" name="Rectangle 1160"/>
              <p:cNvSpPr>
                <a:spLocks noChangeArrowheads="1"/>
              </p:cNvSpPr>
              <p:nvPr/>
            </p:nvSpPr>
            <p:spPr bwMode="auto">
              <a:xfrm>
                <a:off x="80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09" name="Rectangle 1161"/>
              <p:cNvSpPr>
                <a:spLocks noChangeArrowheads="1"/>
              </p:cNvSpPr>
              <p:nvPr/>
            </p:nvSpPr>
            <p:spPr bwMode="auto">
              <a:xfrm>
                <a:off x="80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0" name="Rectangle 1162"/>
              <p:cNvSpPr>
                <a:spLocks noChangeArrowheads="1"/>
              </p:cNvSpPr>
              <p:nvPr/>
            </p:nvSpPr>
            <p:spPr bwMode="auto">
              <a:xfrm>
                <a:off x="80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1" name="Rectangle 1163"/>
              <p:cNvSpPr>
                <a:spLocks noChangeArrowheads="1"/>
              </p:cNvSpPr>
              <p:nvPr/>
            </p:nvSpPr>
            <p:spPr bwMode="auto">
              <a:xfrm>
                <a:off x="81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2" name="Rectangle 1164"/>
              <p:cNvSpPr>
                <a:spLocks noChangeArrowheads="1"/>
              </p:cNvSpPr>
              <p:nvPr/>
            </p:nvSpPr>
            <p:spPr bwMode="auto">
              <a:xfrm>
                <a:off x="81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3" name="Rectangle 1165"/>
              <p:cNvSpPr>
                <a:spLocks noChangeArrowheads="1"/>
              </p:cNvSpPr>
              <p:nvPr/>
            </p:nvSpPr>
            <p:spPr bwMode="auto">
              <a:xfrm>
                <a:off x="81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4" name="Rectangle 1166"/>
              <p:cNvSpPr>
                <a:spLocks noChangeArrowheads="1"/>
              </p:cNvSpPr>
              <p:nvPr/>
            </p:nvSpPr>
            <p:spPr bwMode="auto">
              <a:xfrm>
                <a:off x="81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5" name="Rectangle 1167"/>
              <p:cNvSpPr>
                <a:spLocks noChangeArrowheads="1"/>
              </p:cNvSpPr>
              <p:nvPr/>
            </p:nvSpPr>
            <p:spPr bwMode="auto">
              <a:xfrm>
                <a:off x="82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6" name="Rectangle 1168"/>
              <p:cNvSpPr>
                <a:spLocks noChangeArrowheads="1"/>
              </p:cNvSpPr>
              <p:nvPr/>
            </p:nvSpPr>
            <p:spPr bwMode="auto">
              <a:xfrm>
                <a:off x="824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7" name="Rectangle 1169"/>
              <p:cNvSpPr>
                <a:spLocks noChangeArrowheads="1"/>
              </p:cNvSpPr>
              <p:nvPr/>
            </p:nvSpPr>
            <p:spPr bwMode="auto">
              <a:xfrm>
                <a:off x="83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8" name="Rectangle 1170"/>
              <p:cNvSpPr>
                <a:spLocks noChangeArrowheads="1"/>
              </p:cNvSpPr>
              <p:nvPr/>
            </p:nvSpPr>
            <p:spPr bwMode="auto">
              <a:xfrm>
                <a:off x="832" y="1392"/>
                <a:ext cx="1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19" name="Rectangle 1171"/>
              <p:cNvSpPr>
                <a:spLocks noChangeArrowheads="1"/>
              </p:cNvSpPr>
              <p:nvPr/>
            </p:nvSpPr>
            <p:spPr bwMode="auto">
              <a:xfrm>
                <a:off x="84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0" name="Rectangle 1172"/>
              <p:cNvSpPr>
                <a:spLocks noChangeArrowheads="1"/>
              </p:cNvSpPr>
              <p:nvPr/>
            </p:nvSpPr>
            <p:spPr bwMode="auto">
              <a:xfrm>
                <a:off x="85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1" name="Rectangle 1173"/>
              <p:cNvSpPr>
                <a:spLocks noChangeArrowheads="1"/>
              </p:cNvSpPr>
              <p:nvPr/>
            </p:nvSpPr>
            <p:spPr bwMode="auto">
              <a:xfrm>
                <a:off x="86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2" name="Rectangle 1174"/>
              <p:cNvSpPr>
                <a:spLocks noChangeArrowheads="1"/>
              </p:cNvSpPr>
              <p:nvPr/>
            </p:nvSpPr>
            <p:spPr bwMode="auto">
              <a:xfrm>
                <a:off x="864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3" name="Rectangle 1175"/>
              <p:cNvSpPr>
                <a:spLocks noChangeArrowheads="1"/>
              </p:cNvSpPr>
              <p:nvPr/>
            </p:nvSpPr>
            <p:spPr bwMode="auto">
              <a:xfrm>
                <a:off x="87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4" name="Rectangle 1176"/>
              <p:cNvSpPr>
                <a:spLocks noChangeArrowheads="1"/>
              </p:cNvSpPr>
              <p:nvPr/>
            </p:nvSpPr>
            <p:spPr bwMode="auto">
              <a:xfrm>
                <a:off x="872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5" name="Rectangle 1177"/>
              <p:cNvSpPr>
                <a:spLocks noChangeArrowheads="1"/>
              </p:cNvSpPr>
              <p:nvPr/>
            </p:nvSpPr>
            <p:spPr bwMode="auto">
              <a:xfrm>
                <a:off x="88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6" name="Rectangle 1178"/>
              <p:cNvSpPr>
                <a:spLocks noChangeArrowheads="1"/>
              </p:cNvSpPr>
              <p:nvPr/>
            </p:nvSpPr>
            <p:spPr bwMode="auto">
              <a:xfrm>
                <a:off x="88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7" name="Rectangle 1179"/>
              <p:cNvSpPr>
                <a:spLocks noChangeArrowheads="1"/>
              </p:cNvSpPr>
              <p:nvPr/>
            </p:nvSpPr>
            <p:spPr bwMode="auto">
              <a:xfrm>
                <a:off x="89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8" name="Rectangle 1180"/>
              <p:cNvSpPr>
                <a:spLocks noChangeArrowheads="1"/>
              </p:cNvSpPr>
              <p:nvPr/>
            </p:nvSpPr>
            <p:spPr bwMode="auto">
              <a:xfrm>
                <a:off x="89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29" name="Rectangle 1181"/>
              <p:cNvSpPr>
                <a:spLocks noChangeArrowheads="1"/>
              </p:cNvSpPr>
              <p:nvPr/>
            </p:nvSpPr>
            <p:spPr bwMode="auto">
              <a:xfrm>
                <a:off x="89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0" name="Rectangle 1182"/>
              <p:cNvSpPr>
                <a:spLocks noChangeArrowheads="1"/>
              </p:cNvSpPr>
              <p:nvPr/>
            </p:nvSpPr>
            <p:spPr bwMode="auto">
              <a:xfrm>
                <a:off x="90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1" name="Rectangle 1183"/>
              <p:cNvSpPr>
                <a:spLocks noChangeArrowheads="1"/>
              </p:cNvSpPr>
              <p:nvPr/>
            </p:nvSpPr>
            <p:spPr bwMode="auto">
              <a:xfrm>
                <a:off x="904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2" name="Rectangle 1184"/>
              <p:cNvSpPr>
                <a:spLocks noChangeArrowheads="1"/>
              </p:cNvSpPr>
              <p:nvPr/>
            </p:nvSpPr>
            <p:spPr bwMode="auto">
              <a:xfrm>
                <a:off x="91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3" name="Freeform 1185"/>
              <p:cNvSpPr>
                <a:spLocks/>
              </p:cNvSpPr>
              <p:nvPr/>
            </p:nvSpPr>
            <p:spPr bwMode="auto">
              <a:xfrm>
                <a:off x="912" y="1392"/>
                <a:ext cx="24" cy="632"/>
              </a:xfrm>
              <a:custGeom>
                <a:avLst/>
                <a:gdLst>
                  <a:gd name="T0" fmla="*/ 8 w 24"/>
                  <a:gd name="T1" fmla="*/ 0 h 632"/>
                  <a:gd name="T2" fmla="*/ 0 w 24"/>
                  <a:gd name="T3" fmla="*/ 632 h 632"/>
                  <a:gd name="T4" fmla="*/ 24 w 24"/>
                  <a:gd name="T5" fmla="*/ 632 h 632"/>
                  <a:gd name="T6" fmla="*/ 24 w 24"/>
                  <a:gd name="T7" fmla="*/ 0 h 632"/>
                  <a:gd name="T8" fmla="*/ 8 w 24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632"/>
                  <a:gd name="T17" fmla="*/ 24 w 24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632">
                    <a:moveTo>
                      <a:pt x="8" y="0"/>
                    </a:moveTo>
                    <a:lnTo>
                      <a:pt x="0" y="632"/>
                    </a:lnTo>
                    <a:lnTo>
                      <a:pt x="24" y="632"/>
                    </a:lnTo>
                    <a:lnTo>
                      <a:pt x="24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4" name="Freeform 1186"/>
              <p:cNvSpPr>
                <a:spLocks/>
              </p:cNvSpPr>
              <p:nvPr/>
            </p:nvSpPr>
            <p:spPr bwMode="auto">
              <a:xfrm>
                <a:off x="936" y="1392"/>
                <a:ext cx="16" cy="632"/>
              </a:xfrm>
              <a:custGeom>
                <a:avLst/>
                <a:gdLst>
                  <a:gd name="T0" fmla="*/ 8 w 16"/>
                  <a:gd name="T1" fmla="*/ 0 h 632"/>
                  <a:gd name="T2" fmla="*/ 0 w 16"/>
                  <a:gd name="T3" fmla="*/ 632 h 632"/>
                  <a:gd name="T4" fmla="*/ 16 w 16"/>
                  <a:gd name="T5" fmla="*/ 632 h 632"/>
                  <a:gd name="T6" fmla="*/ 16 w 16"/>
                  <a:gd name="T7" fmla="*/ 0 h 632"/>
                  <a:gd name="T8" fmla="*/ 8 w 1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632"/>
                  <a:gd name="T17" fmla="*/ 16 w 1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632">
                    <a:moveTo>
                      <a:pt x="8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16" y="0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5" name="Rectangle 1187"/>
              <p:cNvSpPr>
                <a:spLocks noChangeArrowheads="1"/>
              </p:cNvSpPr>
              <p:nvPr/>
            </p:nvSpPr>
            <p:spPr bwMode="auto">
              <a:xfrm>
                <a:off x="95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6" name="Rectangle 1188"/>
              <p:cNvSpPr>
                <a:spLocks noChangeArrowheads="1"/>
              </p:cNvSpPr>
              <p:nvPr/>
            </p:nvSpPr>
            <p:spPr bwMode="auto">
              <a:xfrm>
                <a:off x="952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7" name="Rectangle 1189"/>
              <p:cNvSpPr>
                <a:spLocks noChangeArrowheads="1"/>
              </p:cNvSpPr>
              <p:nvPr/>
            </p:nvSpPr>
            <p:spPr bwMode="auto">
              <a:xfrm>
                <a:off x="96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8" name="Rectangle 1190"/>
              <p:cNvSpPr>
                <a:spLocks noChangeArrowheads="1"/>
              </p:cNvSpPr>
              <p:nvPr/>
            </p:nvSpPr>
            <p:spPr bwMode="auto">
              <a:xfrm>
                <a:off x="96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39" name="Rectangle 1191"/>
              <p:cNvSpPr>
                <a:spLocks noChangeArrowheads="1"/>
              </p:cNvSpPr>
              <p:nvPr/>
            </p:nvSpPr>
            <p:spPr bwMode="auto">
              <a:xfrm>
                <a:off x="960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0" name="Rectangle 1192"/>
              <p:cNvSpPr>
                <a:spLocks noChangeArrowheads="1"/>
              </p:cNvSpPr>
              <p:nvPr/>
            </p:nvSpPr>
            <p:spPr bwMode="auto">
              <a:xfrm>
                <a:off x="96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1" name="Rectangle 1193"/>
              <p:cNvSpPr>
                <a:spLocks noChangeArrowheads="1"/>
              </p:cNvSpPr>
              <p:nvPr/>
            </p:nvSpPr>
            <p:spPr bwMode="auto">
              <a:xfrm>
                <a:off x="96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2" name="Rectangle 1194"/>
              <p:cNvSpPr>
                <a:spLocks noChangeArrowheads="1"/>
              </p:cNvSpPr>
              <p:nvPr/>
            </p:nvSpPr>
            <p:spPr bwMode="auto">
              <a:xfrm>
                <a:off x="96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3" name="Rectangle 1195"/>
              <p:cNvSpPr>
                <a:spLocks noChangeArrowheads="1"/>
              </p:cNvSpPr>
              <p:nvPr/>
            </p:nvSpPr>
            <p:spPr bwMode="auto">
              <a:xfrm>
                <a:off x="97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4" name="Rectangle 1196"/>
              <p:cNvSpPr>
                <a:spLocks noChangeArrowheads="1"/>
              </p:cNvSpPr>
              <p:nvPr/>
            </p:nvSpPr>
            <p:spPr bwMode="auto">
              <a:xfrm>
                <a:off x="97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5" name="Rectangle 1197"/>
              <p:cNvSpPr>
                <a:spLocks noChangeArrowheads="1"/>
              </p:cNvSpPr>
              <p:nvPr/>
            </p:nvSpPr>
            <p:spPr bwMode="auto">
              <a:xfrm>
                <a:off x="98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6" name="Rectangle 1198"/>
              <p:cNvSpPr>
                <a:spLocks noChangeArrowheads="1"/>
              </p:cNvSpPr>
              <p:nvPr/>
            </p:nvSpPr>
            <p:spPr bwMode="auto">
              <a:xfrm>
                <a:off x="98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7" name="Rectangle 1199"/>
              <p:cNvSpPr>
                <a:spLocks noChangeArrowheads="1"/>
              </p:cNvSpPr>
              <p:nvPr/>
            </p:nvSpPr>
            <p:spPr bwMode="auto">
              <a:xfrm>
                <a:off x="98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8" name="Rectangle 1200"/>
              <p:cNvSpPr>
                <a:spLocks noChangeArrowheads="1"/>
              </p:cNvSpPr>
              <p:nvPr/>
            </p:nvSpPr>
            <p:spPr bwMode="auto">
              <a:xfrm>
                <a:off x="98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49" name="Rectangle 1201"/>
              <p:cNvSpPr>
                <a:spLocks noChangeArrowheads="1"/>
              </p:cNvSpPr>
              <p:nvPr/>
            </p:nvSpPr>
            <p:spPr bwMode="auto">
              <a:xfrm>
                <a:off x="984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50" name="Rectangle 1202"/>
              <p:cNvSpPr>
                <a:spLocks noChangeArrowheads="1"/>
              </p:cNvSpPr>
              <p:nvPr/>
            </p:nvSpPr>
            <p:spPr bwMode="auto">
              <a:xfrm>
                <a:off x="99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51" name="Rectangle 1203"/>
              <p:cNvSpPr>
                <a:spLocks noChangeArrowheads="1"/>
              </p:cNvSpPr>
              <p:nvPr/>
            </p:nvSpPr>
            <p:spPr bwMode="auto">
              <a:xfrm>
                <a:off x="99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752" name="Rectangle 1204"/>
              <p:cNvSpPr>
                <a:spLocks noChangeArrowheads="1"/>
              </p:cNvSpPr>
              <p:nvPr/>
            </p:nvSpPr>
            <p:spPr bwMode="auto">
              <a:xfrm>
                <a:off x="99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46128" name="Group 1406"/>
            <p:cNvGrpSpPr>
              <a:grpSpLocks/>
            </p:cNvGrpSpPr>
            <p:nvPr/>
          </p:nvGrpSpPr>
          <p:grpSpPr bwMode="auto">
            <a:xfrm>
              <a:off x="992" y="1392"/>
              <a:ext cx="3673" cy="632"/>
              <a:chOff x="992" y="1392"/>
              <a:chExt cx="3673" cy="632"/>
            </a:xfrm>
          </p:grpSpPr>
          <p:sp>
            <p:nvSpPr>
              <p:cNvPr id="346353" name="Rectangle 1206"/>
              <p:cNvSpPr>
                <a:spLocks noChangeArrowheads="1"/>
              </p:cNvSpPr>
              <p:nvPr/>
            </p:nvSpPr>
            <p:spPr bwMode="auto">
              <a:xfrm>
                <a:off x="992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54" name="Rectangle 1207"/>
              <p:cNvSpPr>
                <a:spLocks noChangeArrowheads="1"/>
              </p:cNvSpPr>
              <p:nvPr/>
            </p:nvSpPr>
            <p:spPr bwMode="auto">
              <a:xfrm>
                <a:off x="1000" y="1392"/>
                <a:ext cx="1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55" name="Rectangle 1208"/>
              <p:cNvSpPr>
                <a:spLocks noChangeArrowheads="1"/>
              </p:cNvSpPr>
              <p:nvPr/>
            </p:nvSpPr>
            <p:spPr bwMode="auto">
              <a:xfrm>
                <a:off x="101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56" name="Rectangle 1209"/>
              <p:cNvSpPr>
                <a:spLocks noChangeArrowheads="1"/>
              </p:cNvSpPr>
              <p:nvPr/>
            </p:nvSpPr>
            <p:spPr bwMode="auto">
              <a:xfrm>
                <a:off x="1024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57" name="Rectangle 1210"/>
              <p:cNvSpPr>
                <a:spLocks noChangeArrowheads="1"/>
              </p:cNvSpPr>
              <p:nvPr/>
            </p:nvSpPr>
            <p:spPr bwMode="auto">
              <a:xfrm>
                <a:off x="103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58" name="Rectangle 1211"/>
              <p:cNvSpPr>
                <a:spLocks noChangeArrowheads="1"/>
              </p:cNvSpPr>
              <p:nvPr/>
            </p:nvSpPr>
            <p:spPr bwMode="auto">
              <a:xfrm>
                <a:off x="103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59" name="Rectangle 1212"/>
              <p:cNvSpPr>
                <a:spLocks noChangeArrowheads="1"/>
              </p:cNvSpPr>
              <p:nvPr/>
            </p:nvSpPr>
            <p:spPr bwMode="auto">
              <a:xfrm>
                <a:off x="1032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0" name="Rectangle 1213"/>
              <p:cNvSpPr>
                <a:spLocks noChangeArrowheads="1"/>
              </p:cNvSpPr>
              <p:nvPr/>
            </p:nvSpPr>
            <p:spPr bwMode="auto">
              <a:xfrm>
                <a:off x="104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1" name="Rectangle 1214"/>
              <p:cNvSpPr>
                <a:spLocks noChangeArrowheads="1"/>
              </p:cNvSpPr>
              <p:nvPr/>
            </p:nvSpPr>
            <p:spPr bwMode="auto">
              <a:xfrm>
                <a:off x="104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2" name="Rectangle 1215"/>
              <p:cNvSpPr>
                <a:spLocks noChangeArrowheads="1"/>
              </p:cNvSpPr>
              <p:nvPr/>
            </p:nvSpPr>
            <p:spPr bwMode="auto">
              <a:xfrm>
                <a:off x="1040" y="1392"/>
                <a:ext cx="32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3" name="Rectangle 1216"/>
              <p:cNvSpPr>
                <a:spLocks noChangeArrowheads="1"/>
              </p:cNvSpPr>
              <p:nvPr/>
            </p:nvSpPr>
            <p:spPr bwMode="auto">
              <a:xfrm>
                <a:off x="107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4" name="Rectangle 1217"/>
              <p:cNvSpPr>
                <a:spLocks noChangeArrowheads="1"/>
              </p:cNvSpPr>
              <p:nvPr/>
            </p:nvSpPr>
            <p:spPr bwMode="auto">
              <a:xfrm>
                <a:off x="1072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5" name="Rectangle 1218"/>
              <p:cNvSpPr>
                <a:spLocks noChangeArrowheads="1"/>
              </p:cNvSpPr>
              <p:nvPr/>
            </p:nvSpPr>
            <p:spPr bwMode="auto">
              <a:xfrm>
                <a:off x="1080" y="1392"/>
                <a:ext cx="5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6" name="Rectangle 1219"/>
              <p:cNvSpPr>
                <a:spLocks noChangeArrowheads="1"/>
              </p:cNvSpPr>
              <p:nvPr/>
            </p:nvSpPr>
            <p:spPr bwMode="auto">
              <a:xfrm>
                <a:off x="1136" y="1392"/>
                <a:ext cx="1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7" name="Rectangle 1220"/>
              <p:cNvSpPr>
                <a:spLocks noChangeArrowheads="1"/>
              </p:cNvSpPr>
              <p:nvPr/>
            </p:nvSpPr>
            <p:spPr bwMode="auto">
              <a:xfrm>
                <a:off x="115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8" name="Rectangle 1221"/>
              <p:cNvSpPr>
                <a:spLocks noChangeArrowheads="1"/>
              </p:cNvSpPr>
              <p:nvPr/>
            </p:nvSpPr>
            <p:spPr bwMode="auto">
              <a:xfrm>
                <a:off x="115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69" name="Rectangle 1222"/>
              <p:cNvSpPr>
                <a:spLocks noChangeArrowheads="1"/>
              </p:cNvSpPr>
              <p:nvPr/>
            </p:nvSpPr>
            <p:spPr bwMode="auto">
              <a:xfrm>
                <a:off x="1152" y="1392"/>
                <a:ext cx="1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0" name="Rectangle 1223"/>
              <p:cNvSpPr>
                <a:spLocks noChangeArrowheads="1"/>
              </p:cNvSpPr>
              <p:nvPr/>
            </p:nvSpPr>
            <p:spPr bwMode="auto">
              <a:xfrm>
                <a:off x="116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1" name="Rectangle 1224"/>
              <p:cNvSpPr>
                <a:spLocks noChangeArrowheads="1"/>
              </p:cNvSpPr>
              <p:nvPr/>
            </p:nvSpPr>
            <p:spPr bwMode="auto">
              <a:xfrm>
                <a:off x="116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2" name="Rectangle 1225"/>
              <p:cNvSpPr>
                <a:spLocks noChangeArrowheads="1"/>
              </p:cNvSpPr>
              <p:nvPr/>
            </p:nvSpPr>
            <p:spPr bwMode="auto">
              <a:xfrm>
                <a:off x="1168" y="1392"/>
                <a:ext cx="1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3" name="Rectangle 1226"/>
              <p:cNvSpPr>
                <a:spLocks noChangeArrowheads="1"/>
              </p:cNvSpPr>
              <p:nvPr/>
            </p:nvSpPr>
            <p:spPr bwMode="auto">
              <a:xfrm>
                <a:off x="118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4" name="Rectangle 1227"/>
              <p:cNvSpPr>
                <a:spLocks noChangeArrowheads="1"/>
              </p:cNvSpPr>
              <p:nvPr/>
            </p:nvSpPr>
            <p:spPr bwMode="auto">
              <a:xfrm>
                <a:off x="1184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5" name="Rectangle 1228"/>
              <p:cNvSpPr>
                <a:spLocks noChangeArrowheads="1"/>
              </p:cNvSpPr>
              <p:nvPr/>
            </p:nvSpPr>
            <p:spPr bwMode="auto">
              <a:xfrm>
                <a:off x="119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6" name="Rectangle 1229"/>
              <p:cNvSpPr>
                <a:spLocks noChangeArrowheads="1"/>
              </p:cNvSpPr>
              <p:nvPr/>
            </p:nvSpPr>
            <p:spPr bwMode="auto">
              <a:xfrm>
                <a:off x="1192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7" name="Rectangle 1230"/>
              <p:cNvSpPr>
                <a:spLocks noChangeArrowheads="1"/>
              </p:cNvSpPr>
              <p:nvPr/>
            </p:nvSpPr>
            <p:spPr bwMode="auto">
              <a:xfrm>
                <a:off x="1200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8" name="Rectangle 1231"/>
              <p:cNvSpPr>
                <a:spLocks noChangeArrowheads="1"/>
              </p:cNvSpPr>
              <p:nvPr/>
            </p:nvSpPr>
            <p:spPr bwMode="auto">
              <a:xfrm>
                <a:off x="120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79" name="Rectangle 1232"/>
              <p:cNvSpPr>
                <a:spLocks noChangeArrowheads="1"/>
              </p:cNvSpPr>
              <p:nvPr/>
            </p:nvSpPr>
            <p:spPr bwMode="auto">
              <a:xfrm>
                <a:off x="120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0" name="Rectangle 1233"/>
              <p:cNvSpPr>
                <a:spLocks noChangeArrowheads="1"/>
              </p:cNvSpPr>
              <p:nvPr/>
            </p:nvSpPr>
            <p:spPr bwMode="auto">
              <a:xfrm>
                <a:off x="120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1" name="Rectangle 1234"/>
              <p:cNvSpPr>
                <a:spLocks noChangeArrowheads="1"/>
              </p:cNvSpPr>
              <p:nvPr/>
            </p:nvSpPr>
            <p:spPr bwMode="auto">
              <a:xfrm>
                <a:off x="120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2" name="Rectangle 1235"/>
              <p:cNvSpPr>
                <a:spLocks noChangeArrowheads="1"/>
              </p:cNvSpPr>
              <p:nvPr/>
            </p:nvSpPr>
            <p:spPr bwMode="auto">
              <a:xfrm>
                <a:off x="121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3" name="Rectangle 1236"/>
              <p:cNvSpPr>
                <a:spLocks noChangeArrowheads="1"/>
              </p:cNvSpPr>
              <p:nvPr/>
            </p:nvSpPr>
            <p:spPr bwMode="auto">
              <a:xfrm>
                <a:off x="121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4" name="Rectangle 1237"/>
              <p:cNvSpPr>
                <a:spLocks noChangeArrowheads="1"/>
              </p:cNvSpPr>
              <p:nvPr/>
            </p:nvSpPr>
            <p:spPr bwMode="auto">
              <a:xfrm>
                <a:off x="1224" y="1392"/>
                <a:ext cx="5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5" name="Rectangle 1238"/>
              <p:cNvSpPr>
                <a:spLocks noChangeArrowheads="1"/>
              </p:cNvSpPr>
              <p:nvPr/>
            </p:nvSpPr>
            <p:spPr bwMode="auto">
              <a:xfrm>
                <a:off x="1280" y="1392"/>
                <a:ext cx="16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6" name="Rectangle 1239"/>
              <p:cNvSpPr>
                <a:spLocks noChangeArrowheads="1"/>
              </p:cNvSpPr>
              <p:nvPr/>
            </p:nvSpPr>
            <p:spPr bwMode="auto">
              <a:xfrm>
                <a:off x="1296" y="1392"/>
                <a:ext cx="24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7" name="Rectangle 1240"/>
              <p:cNvSpPr>
                <a:spLocks noChangeArrowheads="1"/>
              </p:cNvSpPr>
              <p:nvPr/>
            </p:nvSpPr>
            <p:spPr bwMode="auto">
              <a:xfrm>
                <a:off x="1320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8" name="Rectangle 1241"/>
              <p:cNvSpPr>
                <a:spLocks noChangeArrowheads="1"/>
              </p:cNvSpPr>
              <p:nvPr/>
            </p:nvSpPr>
            <p:spPr bwMode="auto">
              <a:xfrm>
                <a:off x="132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89" name="Rectangle 1242"/>
              <p:cNvSpPr>
                <a:spLocks noChangeArrowheads="1"/>
              </p:cNvSpPr>
              <p:nvPr/>
            </p:nvSpPr>
            <p:spPr bwMode="auto">
              <a:xfrm>
                <a:off x="132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0" name="Rectangle 1243"/>
              <p:cNvSpPr>
                <a:spLocks noChangeArrowheads="1"/>
              </p:cNvSpPr>
              <p:nvPr/>
            </p:nvSpPr>
            <p:spPr bwMode="auto">
              <a:xfrm>
                <a:off x="132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1" name="Rectangle 1244"/>
              <p:cNvSpPr>
                <a:spLocks noChangeArrowheads="1"/>
              </p:cNvSpPr>
              <p:nvPr/>
            </p:nvSpPr>
            <p:spPr bwMode="auto">
              <a:xfrm>
                <a:off x="1328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2" name="Rectangle 1245"/>
              <p:cNvSpPr>
                <a:spLocks noChangeArrowheads="1"/>
              </p:cNvSpPr>
              <p:nvPr/>
            </p:nvSpPr>
            <p:spPr bwMode="auto">
              <a:xfrm>
                <a:off x="133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3" name="Rectangle 1246"/>
              <p:cNvSpPr>
                <a:spLocks noChangeArrowheads="1"/>
              </p:cNvSpPr>
              <p:nvPr/>
            </p:nvSpPr>
            <p:spPr bwMode="auto">
              <a:xfrm>
                <a:off x="133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4" name="Rectangle 1247"/>
              <p:cNvSpPr>
                <a:spLocks noChangeArrowheads="1"/>
              </p:cNvSpPr>
              <p:nvPr/>
            </p:nvSpPr>
            <p:spPr bwMode="auto">
              <a:xfrm>
                <a:off x="133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5" name="Freeform 1248"/>
              <p:cNvSpPr>
                <a:spLocks/>
              </p:cNvSpPr>
              <p:nvPr/>
            </p:nvSpPr>
            <p:spPr bwMode="auto">
              <a:xfrm>
                <a:off x="1336" y="1392"/>
                <a:ext cx="8" cy="632"/>
              </a:xfrm>
              <a:custGeom>
                <a:avLst/>
                <a:gdLst>
                  <a:gd name="T0" fmla="*/ 8 w 8"/>
                  <a:gd name="T1" fmla="*/ 0 h 632"/>
                  <a:gd name="T2" fmla="*/ 0 w 8"/>
                  <a:gd name="T3" fmla="*/ 632 h 632"/>
                  <a:gd name="T4" fmla="*/ 8 w 8"/>
                  <a:gd name="T5" fmla="*/ 632 h 632"/>
                  <a:gd name="T6" fmla="*/ 8 w 8"/>
                  <a:gd name="T7" fmla="*/ 0 h 632"/>
                  <a:gd name="T8" fmla="*/ 8 w 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632"/>
                  <a:gd name="T17" fmla="*/ 8 w 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632">
                    <a:moveTo>
                      <a:pt x="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6" name="Rectangle 1249"/>
              <p:cNvSpPr>
                <a:spLocks noChangeArrowheads="1"/>
              </p:cNvSpPr>
              <p:nvPr/>
            </p:nvSpPr>
            <p:spPr bwMode="auto">
              <a:xfrm>
                <a:off x="134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7" name="Rectangle 1250"/>
              <p:cNvSpPr>
                <a:spLocks noChangeArrowheads="1"/>
              </p:cNvSpPr>
              <p:nvPr/>
            </p:nvSpPr>
            <p:spPr bwMode="auto">
              <a:xfrm>
                <a:off x="134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8" name="Rectangle 1251"/>
              <p:cNvSpPr>
                <a:spLocks noChangeArrowheads="1"/>
              </p:cNvSpPr>
              <p:nvPr/>
            </p:nvSpPr>
            <p:spPr bwMode="auto">
              <a:xfrm>
                <a:off x="134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99" name="Rectangle 1252"/>
              <p:cNvSpPr>
                <a:spLocks noChangeArrowheads="1"/>
              </p:cNvSpPr>
              <p:nvPr/>
            </p:nvSpPr>
            <p:spPr bwMode="auto">
              <a:xfrm>
                <a:off x="1344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0" name="Rectangle 1253"/>
              <p:cNvSpPr>
                <a:spLocks noChangeArrowheads="1"/>
              </p:cNvSpPr>
              <p:nvPr/>
            </p:nvSpPr>
            <p:spPr bwMode="auto">
              <a:xfrm>
                <a:off x="135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1" name="Rectangle 1254"/>
              <p:cNvSpPr>
                <a:spLocks noChangeArrowheads="1"/>
              </p:cNvSpPr>
              <p:nvPr/>
            </p:nvSpPr>
            <p:spPr bwMode="auto">
              <a:xfrm>
                <a:off x="135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2" name="Rectangle 1255"/>
              <p:cNvSpPr>
                <a:spLocks noChangeArrowheads="1"/>
              </p:cNvSpPr>
              <p:nvPr/>
            </p:nvSpPr>
            <p:spPr bwMode="auto">
              <a:xfrm>
                <a:off x="135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3" name="Rectangle 1256"/>
              <p:cNvSpPr>
                <a:spLocks noChangeArrowheads="1"/>
              </p:cNvSpPr>
              <p:nvPr/>
            </p:nvSpPr>
            <p:spPr bwMode="auto">
              <a:xfrm>
                <a:off x="135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4" name="Rectangle 1257"/>
              <p:cNvSpPr>
                <a:spLocks noChangeArrowheads="1"/>
              </p:cNvSpPr>
              <p:nvPr/>
            </p:nvSpPr>
            <p:spPr bwMode="auto">
              <a:xfrm>
                <a:off x="135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5" name="Rectangle 1258"/>
              <p:cNvSpPr>
                <a:spLocks noChangeArrowheads="1"/>
              </p:cNvSpPr>
              <p:nvPr/>
            </p:nvSpPr>
            <p:spPr bwMode="auto">
              <a:xfrm>
                <a:off x="1352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6" name="Freeform 1259"/>
              <p:cNvSpPr>
                <a:spLocks/>
              </p:cNvSpPr>
              <p:nvPr/>
            </p:nvSpPr>
            <p:spPr bwMode="auto">
              <a:xfrm>
                <a:off x="1360" y="1392"/>
                <a:ext cx="8" cy="632"/>
              </a:xfrm>
              <a:custGeom>
                <a:avLst/>
                <a:gdLst>
                  <a:gd name="T0" fmla="*/ 0 w 8"/>
                  <a:gd name="T1" fmla="*/ 0 h 632"/>
                  <a:gd name="T2" fmla="*/ 0 w 8"/>
                  <a:gd name="T3" fmla="*/ 632 h 632"/>
                  <a:gd name="T4" fmla="*/ 0 w 8"/>
                  <a:gd name="T5" fmla="*/ 632 h 632"/>
                  <a:gd name="T6" fmla="*/ 8 w 8"/>
                  <a:gd name="T7" fmla="*/ 0 h 632"/>
                  <a:gd name="T8" fmla="*/ 0 w 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632"/>
                  <a:gd name="T17" fmla="*/ 8 w 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632">
                    <a:moveTo>
                      <a:pt x="0" y="0"/>
                    </a:moveTo>
                    <a:lnTo>
                      <a:pt x="0" y="632"/>
                    </a:lnTo>
                    <a:lnTo>
                      <a:pt x="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7" name="Rectangle 1260"/>
              <p:cNvSpPr>
                <a:spLocks noChangeArrowheads="1"/>
              </p:cNvSpPr>
              <p:nvPr/>
            </p:nvSpPr>
            <p:spPr bwMode="auto">
              <a:xfrm>
                <a:off x="136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8" name="Rectangle 1261"/>
              <p:cNvSpPr>
                <a:spLocks noChangeArrowheads="1"/>
              </p:cNvSpPr>
              <p:nvPr/>
            </p:nvSpPr>
            <p:spPr bwMode="auto">
              <a:xfrm>
                <a:off x="136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09" name="Rectangle 1262"/>
              <p:cNvSpPr>
                <a:spLocks noChangeArrowheads="1"/>
              </p:cNvSpPr>
              <p:nvPr/>
            </p:nvSpPr>
            <p:spPr bwMode="auto">
              <a:xfrm>
                <a:off x="136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0" name="Rectangle 1263"/>
              <p:cNvSpPr>
                <a:spLocks noChangeArrowheads="1"/>
              </p:cNvSpPr>
              <p:nvPr/>
            </p:nvSpPr>
            <p:spPr bwMode="auto">
              <a:xfrm>
                <a:off x="136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1" name="Rectangle 1264"/>
              <p:cNvSpPr>
                <a:spLocks noChangeArrowheads="1"/>
              </p:cNvSpPr>
              <p:nvPr/>
            </p:nvSpPr>
            <p:spPr bwMode="auto">
              <a:xfrm>
                <a:off x="1368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2" name="Freeform 1265"/>
              <p:cNvSpPr>
                <a:spLocks/>
              </p:cNvSpPr>
              <p:nvPr/>
            </p:nvSpPr>
            <p:spPr bwMode="auto">
              <a:xfrm>
                <a:off x="1368" y="1392"/>
                <a:ext cx="8" cy="632"/>
              </a:xfrm>
              <a:custGeom>
                <a:avLst/>
                <a:gdLst>
                  <a:gd name="T0" fmla="*/ 8 w 8"/>
                  <a:gd name="T1" fmla="*/ 0 h 632"/>
                  <a:gd name="T2" fmla="*/ 0 w 8"/>
                  <a:gd name="T3" fmla="*/ 632 h 632"/>
                  <a:gd name="T4" fmla="*/ 8 w 8"/>
                  <a:gd name="T5" fmla="*/ 632 h 632"/>
                  <a:gd name="T6" fmla="*/ 8 w 8"/>
                  <a:gd name="T7" fmla="*/ 0 h 632"/>
                  <a:gd name="T8" fmla="*/ 8 w 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"/>
                  <a:gd name="T16" fmla="*/ 0 h 632"/>
                  <a:gd name="T17" fmla="*/ 8 w 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" h="632">
                    <a:moveTo>
                      <a:pt x="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3" name="Rectangle 1266"/>
              <p:cNvSpPr>
                <a:spLocks noChangeArrowheads="1"/>
              </p:cNvSpPr>
              <p:nvPr/>
            </p:nvSpPr>
            <p:spPr bwMode="auto">
              <a:xfrm>
                <a:off x="137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4" name="Rectangle 1267"/>
              <p:cNvSpPr>
                <a:spLocks noChangeArrowheads="1"/>
              </p:cNvSpPr>
              <p:nvPr/>
            </p:nvSpPr>
            <p:spPr bwMode="auto">
              <a:xfrm>
                <a:off x="137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5" name="Rectangle 1268"/>
              <p:cNvSpPr>
                <a:spLocks noChangeArrowheads="1"/>
              </p:cNvSpPr>
              <p:nvPr/>
            </p:nvSpPr>
            <p:spPr bwMode="auto">
              <a:xfrm>
                <a:off x="1376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6" name="Rectangle 1269"/>
              <p:cNvSpPr>
                <a:spLocks noChangeArrowheads="1"/>
              </p:cNvSpPr>
              <p:nvPr/>
            </p:nvSpPr>
            <p:spPr bwMode="auto">
              <a:xfrm>
                <a:off x="1376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7" name="Rectangle 1270"/>
              <p:cNvSpPr>
                <a:spLocks noChangeArrowheads="1"/>
              </p:cNvSpPr>
              <p:nvPr/>
            </p:nvSpPr>
            <p:spPr bwMode="auto">
              <a:xfrm>
                <a:off x="138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8" name="Rectangle 1271"/>
              <p:cNvSpPr>
                <a:spLocks noChangeArrowheads="1"/>
              </p:cNvSpPr>
              <p:nvPr/>
            </p:nvSpPr>
            <p:spPr bwMode="auto">
              <a:xfrm>
                <a:off x="138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19" name="Rectangle 1272"/>
              <p:cNvSpPr>
                <a:spLocks noChangeArrowheads="1"/>
              </p:cNvSpPr>
              <p:nvPr/>
            </p:nvSpPr>
            <p:spPr bwMode="auto">
              <a:xfrm>
                <a:off x="1384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0" name="Rectangle 1273"/>
              <p:cNvSpPr>
                <a:spLocks noChangeArrowheads="1"/>
              </p:cNvSpPr>
              <p:nvPr/>
            </p:nvSpPr>
            <p:spPr bwMode="auto">
              <a:xfrm>
                <a:off x="1384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1" name="Rectangle 1274"/>
              <p:cNvSpPr>
                <a:spLocks noChangeArrowheads="1"/>
              </p:cNvSpPr>
              <p:nvPr/>
            </p:nvSpPr>
            <p:spPr bwMode="auto">
              <a:xfrm>
                <a:off x="139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2" name="Rectangle 1275"/>
              <p:cNvSpPr>
                <a:spLocks noChangeArrowheads="1"/>
              </p:cNvSpPr>
              <p:nvPr/>
            </p:nvSpPr>
            <p:spPr bwMode="auto">
              <a:xfrm>
                <a:off x="139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3" name="Rectangle 1276"/>
              <p:cNvSpPr>
                <a:spLocks noChangeArrowheads="1"/>
              </p:cNvSpPr>
              <p:nvPr/>
            </p:nvSpPr>
            <p:spPr bwMode="auto">
              <a:xfrm>
                <a:off x="139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4" name="Rectangle 1277"/>
              <p:cNvSpPr>
                <a:spLocks noChangeArrowheads="1"/>
              </p:cNvSpPr>
              <p:nvPr/>
            </p:nvSpPr>
            <p:spPr bwMode="auto">
              <a:xfrm>
                <a:off x="1392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5" name="Rectangle 1278"/>
              <p:cNvSpPr>
                <a:spLocks noChangeArrowheads="1"/>
              </p:cNvSpPr>
              <p:nvPr/>
            </p:nvSpPr>
            <p:spPr bwMode="auto">
              <a:xfrm>
                <a:off x="1392" y="1392"/>
                <a:ext cx="8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6" name="Rectangle 1279"/>
              <p:cNvSpPr>
                <a:spLocks noChangeArrowheads="1"/>
              </p:cNvSpPr>
              <p:nvPr/>
            </p:nvSpPr>
            <p:spPr bwMode="auto">
              <a:xfrm>
                <a:off x="140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7" name="Rectangle 1280"/>
              <p:cNvSpPr>
                <a:spLocks noChangeArrowheads="1"/>
              </p:cNvSpPr>
              <p:nvPr/>
            </p:nvSpPr>
            <p:spPr bwMode="auto">
              <a:xfrm>
                <a:off x="140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8" name="Rectangle 1281"/>
              <p:cNvSpPr>
                <a:spLocks noChangeArrowheads="1"/>
              </p:cNvSpPr>
              <p:nvPr/>
            </p:nvSpPr>
            <p:spPr bwMode="auto">
              <a:xfrm>
                <a:off x="1400" y="1392"/>
                <a:ext cx="0" cy="632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29" name="Freeform 1282"/>
              <p:cNvSpPr>
                <a:spLocks/>
              </p:cNvSpPr>
              <p:nvPr/>
            </p:nvSpPr>
            <p:spPr bwMode="auto">
              <a:xfrm>
                <a:off x="1416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0" name="Freeform 1283"/>
              <p:cNvSpPr>
                <a:spLocks/>
              </p:cNvSpPr>
              <p:nvPr/>
            </p:nvSpPr>
            <p:spPr bwMode="auto">
              <a:xfrm>
                <a:off x="1416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1" name="Freeform 1284"/>
              <p:cNvSpPr>
                <a:spLocks/>
              </p:cNvSpPr>
              <p:nvPr/>
            </p:nvSpPr>
            <p:spPr bwMode="auto">
              <a:xfrm>
                <a:off x="1416" y="1392"/>
                <a:ext cx="56" cy="632"/>
              </a:xfrm>
              <a:custGeom>
                <a:avLst/>
                <a:gdLst>
                  <a:gd name="T0" fmla="*/ 40 w 56"/>
                  <a:gd name="T1" fmla="*/ 0 h 632"/>
                  <a:gd name="T2" fmla="*/ 0 w 56"/>
                  <a:gd name="T3" fmla="*/ 632 h 632"/>
                  <a:gd name="T4" fmla="*/ 16 w 56"/>
                  <a:gd name="T5" fmla="*/ 632 h 632"/>
                  <a:gd name="T6" fmla="*/ 56 w 56"/>
                  <a:gd name="T7" fmla="*/ 0 h 632"/>
                  <a:gd name="T8" fmla="*/ 40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56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2" name="Freeform 1285"/>
              <p:cNvSpPr>
                <a:spLocks/>
              </p:cNvSpPr>
              <p:nvPr/>
            </p:nvSpPr>
            <p:spPr bwMode="auto">
              <a:xfrm>
                <a:off x="1432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3" name="Freeform 1286"/>
              <p:cNvSpPr>
                <a:spLocks/>
              </p:cNvSpPr>
              <p:nvPr/>
            </p:nvSpPr>
            <p:spPr bwMode="auto">
              <a:xfrm>
                <a:off x="1432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4" name="Freeform 1287"/>
              <p:cNvSpPr>
                <a:spLocks/>
              </p:cNvSpPr>
              <p:nvPr/>
            </p:nvSpPr>
            <p:spPr bwMode="auto">
              <a:xfrm>
                <a:off x="1440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5" name="Freeform 1288"/>
              <p:cNvSpPr>
                <a:spLocks/>
              </p:cNvSpPr>
              <p:nvPr/>
            </p:nvSpPr>
            <p:spPr bwMode="auto">
              <a:xfrm>
                <a:off x="1448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6" name="Freeform 1289"/>
              <p:cNvSpPr>
                <a:spLocks/>
              </p:cNvSpPr>
              <p:nvPr/>
            </p:nvSpPr>
            <p:spPr bwMode="auto">
              <a:xfrm>
                <a:off x="1448" y="1392"/>
                <a:ext cx="56" cy="632"/>
              </a:xfrm>
              <a:custGeom>
                <a:avLst/>
                <a:gdLst>
                  <a:gd name="T0" fmla="*/ 40 w 56"/>
                  <a:gd name="T1" fmla="*/ 0 h 632"/>
                  <a:gd name="T2" fmla="*/ 0 w 56"/>
                  <a:gd name="T3" fmla="*/ 632 h 632"/>
                  <a:gd name="T4" fmla="*/ 16 w 56"/>
                  <a:gd name="T5" fmla="*/ 632 h 632"/>
                  <a:gd name="T6" fmla="*/ 56 w 56"/>
                  <a:gd name="T7" fmla="*/ 0 h 632"/>
                  <a:gd name="T8" fmla="*/ 40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56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7" name="Freeform 1290"/>
              <p:cNvSpPr>
                <a:spLocks/>
              </p:cNvSpPr>
              <p:nvPr/>
            </p:nvSpPr>
            <p:spPr bwMode="auto">
              <a:xfrm>
                <a:off x="146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8" name="Freeform 1291"/>
              <p:cNvSpPr>
                <a:spLocks/>
              </p:cNvSpPr>
              <p:nvPr/>
            </p:nvSpPr>
            <p:spPr bwMode="auto">
              <a:xfrm>
                <a:off x="1464" y="1392"/>
                <a:ext cx="64" cy="632"/>
              </a:xfrm>
              <a:custGeom>
                <a:avLst/>
                <a:gdLst>
                  <a:gd name="T0" fmla="*/ 40 w 64"/>
                  <a:gd name="T1" fmla="*/ 0 h 632"/>
                  <a:gd name="T2" fmla="*/ 0 w 64"/>
                  <a:gd name="T3" fmla="*/ 632 h 632"/>
                  <a:gd name="T4" fmla="*/ 16 w 64"/>
                  <a:gd name="T5" fmla="*/ 632 h 632"/>
                  <a:gd name="T6" fmla="*/ 64 w 64"/>
                  <a:gd name="T7" fmla="*/ 0 h 632"/>
                  <a:gd name="T8" fmla="*/ 40 w 64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32"/>
                  <a:gd name="T17" fmla="*/ 64 w 64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64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39" name="Freeform 1292"/>
              <p:cNvSpPr>
                <a:spLocks/>
              </p:cNvSpPr>
              <p:nvPr/>
            </p:nvSpPr>
            <p:spPr bwMode="auto">
              <a:xfrm>
                <a:off x="1480" y="1392"/>
                <a:ext cx="104" cy="632"/>
              </a:xfrm>
              <a:custGeom>
                <a:avLst/>
                <a:gdLst>
                  <a:gd name="T0" fmla="*/ 48 w 104"/>
                  <a:gd name="T1" fmla="*/ 0 h 632"/>
                  <a:gd name="T2" fmla="*/ 0 w 104"/>
                  <a:gd name="T3" fmla="*/ 632 h 632"/>
                  <a:gd name="T4" fmla="*/ 64 w 104"/>
                  <a:gd name="T5" fmla="*/ 632 h 632"/>
                  <a:gd name="T6" fmla="*/ 104 w 104"/>
                  <a:gd name="T7" fmla="*/ 0 h 632"/>
                  <a:gd name="T8" fmla="*/ 48 w 104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4"/>
                  <a:gd name="T16" fmla="*/ 0 h 632"/>
                  <a:gd name="T17" fmla="*/ 104 w 104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4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64" y="632"/>
                    </a:lnTo>
                    <a:lnTo>
                      <a:pt x="104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0" name="Freeform 1293"/>
              <p:cNvSpPr>
                <a:spLocks/>
              </p:cNvSpPr>
              <p:nvPr/>
            </p:nvSpPr>
            <p:spPr bwMode="auto">
              <a:xfrm>
                <a:off x="1544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1" name="Freeform 1294"/>
              <p:cNvSpPr>
                <a:spLocks/>
              </p:cNvSpPr>
              <p:nvPr/>
            </p:nvSpPr>
            <p:spPr bwMode="auto">
              <a:xfrm>
                <a:off x="1544" y="1392"/>
                <a:ext cx="88" cy="632"/>
              </a:xfrm>
              <a:custGeom>
                <a:avLst/>
                <a:gdLst>
                  <a:gd name="T0" fmla="*/ 48 w 88"/>
                  <a:gd name="T1" fmla="*/ 0 h 632"/>
                  <a:gd name="T2" fmla="*/ 0 w 88"/>
                  <a:gd name="T3" fmla="*/ 632 h 632"/>
                  <a:gd name="T4" fmla="*/ 48 w 88"/>
                  <a:gd name="T5" fmla="*/ 632 h 632"/>
                  <a:gd name="T6" fmla="*/ 88 w 88"/>
                  <a:gd name="T7" fmla="*/ 0 h 632"/>
                  <a:gd name="T8" fmla="*/ 48 w 8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8"/>
                  <a:gd name="T16" fmla="*/ 0 h 632"/>
                  <a:gd name="T17" fmla="*/ 88 w 8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48" y="632"/>
                    </a:lnTo>
                    <a:lnTo>
                      <a:pt x="88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2" name="Freeform 1295"/>
              <p:cNvSpPr>
                <a:spLocks/>
              </p:cNvSpPr>
              <p:nvPr/>
            </p:nvSpPr>
            <p:spPr bwMode="auto">
              <a:xfrm>
                <a:off x="1592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3" name="Freeform 1296"/>
              <p:cNvSpPr>
                <a:spLocks/>
              </p:cNvSpPr>
              <p:nvPr/>
            </p:nvSpPr>
            <p:spPr bwMode="auto">
              <a:xfrm>
                <a:off x="1600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4" name="Freeform 1297"/>
              <p:cNvSpPr>
                <a:spLocks/>
              </p:cNvSpPr>
              <p:nvPr/>
            </p:nvSpPr>
            <p:spPr bwMode="auto">
              <a:xfrm>
                <a:off x="1608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5" name="Freeform 1298"/>
              <p:cNvSpPr>
                <a:spLocks/>
              </p:cNvSpPr>
              <p:nvPr/>
            </p:nvSpPr>
            <p:spPr bwMode="auto">
              <a:xfrm>
                <a:off x="1608" y="1392"/>
                <a:ext cx="56" cy="632"/>
              </a:xfrm>
              <a:custGeom>
                <a:avLst/>
                <a:gdLst>
                  <a:gd name="T0" fmla="*/ 40 w 56"/>
                  <a:gd name="T1" fmla="*/ 0 h 632"/>
                  <a:gd name="T2" fmla="*/ 0 w 56"/>
                  <a:gd name="T3" fmla="*/ 632 h 632"/>
                  <a:gd name="T4" fmla="*/ 16 w 56"/>
                  <a:gd name="T5" fmla="*/ 632 h 632"/>
                  <a:gd name="T6" fmla="*/ 56 w 56"/>
                  <a:gd name="T7" fmla="*/ 0 h 632"/>
                  <a:gd name="T8" fmla="*/ 40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56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6" name="Freeform 1299"/>
              <p:cNvSpPr>
                <a:spLocks/>
              </p:cNvSpPr>
              <p:nvPr/>
            </p:nvSpPr>
            <p:spPr bwMode="auto">
              <a:xfrm>
                <a:off x="162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7" name="Freeform 1300"/>
              <p:cNvSpPr>
                <a:spLocks/>
              </p:cNvSpPr>
              <p:nvPr/>
            </p:nvSpPr>
            <p:spPr bwMode="auto">
              <a:xfrm>
                <a:off x="1624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8" name="Freeform 1301"/>
              <p:cNvSpPr>
                <a:spLocks/>
              </p:cNvSpPr>
              <p:nvPr/>
            </p:nvSpPr>
            <p:spPr bwMode="auto">
              <a:xfrm>
                <a:off x="1632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49" name="Freeform 1302"/>
              <p:cNvSpPr>
                <a:spLocks/>
              </p:cNvSpPr>
              <p:nvPr/>
            </p:nvSpPr>
            <p:spPr bwMode="auto">
              <a:xfrm>
                <a:off x="1632" y="1392"/>
                <a:ext cx="56" cy="632"/>
              </a:xfrm>
              <a:custGeom>
                <a:avLst/>
                <a:gdLst>
                  <a:gd name="T0" fmla="*/ 48 w 56"/>
                  <a:gd name="T1" fmla="*/ 0 h 632"/>
                  <a:gd name="T2" fmla="*/ 0 w 56"/>
                  <a:gd name="T3" fmla="*/ 632 h 632"/>
                  <a:gd name="T4" fmla="*/ 16 w 56"/>
                  <a:gd name="T5" fmla="*/ 632 h 632"/>
                  <a:gd name="T6" fmla="*/ 56 w 56"/>
                  <a:gd name="T7" fmla="*/ 0 h 632"/>
                  <a:gd name="T8" fmla="*/ 48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5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0" name="Freeform 1303"/>
              <p:cNvSpPr>
                <a:spLocks/>
              </p:cNvSpPr>
              <p:nvPr/>
            </p:nvSpPr>
            <p:spPr bwMode="auto">
              <a:xfrm>
                <a:off x="1648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1" name="Freeform 1304"/>
              <p:cNvSpPr>
                <a:spLocks/>
              </p:cNvSpPr>
              <p:nvPr/>
            </p:nvSpPr>
            <p:spPr bwMode="auto">
              <a:xfrm>
                <a:off x="1648" y="1392"/>
                <a:ext cx="64" cy="632"/>
              </a:xfrm>
              <a:custGeom>
                <a:avLst/>
                <a:gdLst>
                  <a:gd name="T0" fmla="*/ 40 w 64"/>
                  <a:gd name="T1" fmla="*/ 0 h 632"/>
                  <a:gd name="T2" fmla="*/ 0 w 64"/>
                  <a:gd name="T3" fmla="*/ 632 h 632"/>
                  <a:gd name="T4" fmla="*/ 16 w 64"/>
                  <a:gd name="T5" fmla="*/ 632 h 632"/>
                  <a:gd name="T6" fmla="*/ 64 w 64"/>
                  <a:gd name="T7" fmla="*/ 0 h 632"/>
                  <a:gd name="T8" fmla="*/ 40 w 64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32"/>
                  <a:gd name="T17" fmla="*/ 64 w 64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64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2" name="Freeform 1305"/>
              <p:cNvSpPr>
                <a:spLocks/>
              </p:cNvSpPr>
              <p:nvPr/>
            </p:nvSpPr>
            <p:spPr bwMode="auto">
              <a:xfrm>
                <a:off x="1664" y="1392"/>
                <a:ext cx="56" cy="632"/>
              </a:xfrm>
              <a:custGeom>
                <a:avLst/>
                <a:gdLst>
                  <a:gd name="T0" fmla="*/ 48 w 56"/>
                  <a:gd name="T1" fmla="*/ 0 h 632"/>
                  <a:gd name="T2" fmla="*/ 0 w 56"/>
                  <a:gd name="T3" fmla="*/ 632 h 632"/>
                  <a:gd name="T4" fmla="*/ 16 w 56"/>
                  <a:gd name="T5" fmla="*/ 632 h 632"/>
                  <a:gd name="T6" fmla="*/ 56 w 56"/>
                  <a:gd name="T7" fmla="*/ 0 h 632"/>
                  <a:gd name="T8" fmla="*/ 48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5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3" name="Freeform 1306"/>
              <p:cNvSpPr>
                <a:spLocks/>
              </p:cNvSpPr>
              <p:nvPr/>
            </p:nvSpPr>
            <p:spPr bwMode="auto">
              <a:xfrm>
                <a:off x="1680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4" name="Freeform 1307"/>
              <p:cNvSpPr>
                <a:spLocks/>
              </p:cNvSpPr>
              <p:nvPr/>
            </p:nvSpPr>
            <p:spPr bwMode="auto">
              <a:xfrm>
                <a:off x="1680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5" name="Freeform 1308"/>
              <p:cNvSpPr>
                <a:spLocks/>
              </p:cNvSpPr>
              <p:nvPr/>
            </p:nvSpPr>
            <p:spPr bwMode="auto">
              <a:xfrm>
                <a:off x="1688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6" name="Freeform 1309"/>
              <p:cNvSpPr>
                <a:spLocks/>
              </p:cNvSpPr>
              <p:nvPr/>
            </p:nvSpPr>
            <p:spPr bwMode="auto">
              <a:xfrm>
                <a:off x="1688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7" name="Freeform 1310"/>
              <p:cNvSpPr>
                <a:spLocks/>
              </p:cNvSpPr>
              <p:nvPr/>
            </p:nvSpPr>
            <p:spPr bwMode="auto">
              <a:xfrm>
                <a:off x="1688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8" name="Freeform 1311"/>
              <p:cNvSpPr>
                <a:spLocks/>
              </p:cNvSpPr>
              <p:nvPr/>
            </p:nvSpPr>
            <p:spPr bwMode="auto">
              <a:xfrm>
                <a:off x="1688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59" name="Freeform 1312"/>
              <p:cNvSpPr>
                <a:spLocks/>
              </p:cNvSpPr>
              <p:nvPr/>
            </p:nvSpPr>
            <p:spPr bwMode="auto">
              <a:xfrm>
                <a:off x="1696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0" name="Freeform 1313"/>
              <p:cNvSpPr>
                <a:spLocks/>
              </p:cNvSpPr>
              <p:nvPr/>
            </p:nvSpPr>
            <p:spPr bwMode="auto">
              <a:xfrm>
                <a:off x="1696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1" name="Freeform 1314"/>
              <p:cNvSpPr>
                <a:spLocks/>
              </p:cNvSpPr>
              <p:nvPr/>
            </p:nvSpPr>
            <p:spPr bwMode="auto">
              <a:xfrm>
                <a:off x="170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2" name="Freeform 1315"/>
              <p:cNvSpPr>
                <a:spLocks/>
              </p:cNvSpPr>
              <p:nvPr/>
            </p:nvSpPr>
            <p:spPr bwMode="auto">
              <a:xfrm>
                <a:off x="170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3" name="Freeform 1316"/>
              <p:cNvSpPr>
                <a:spLocks/>
              </p:cNvSpPr>
              <p:nvPr/>
            </p:nvSpPr>
            <p:spPr bwMode="auto">
              <a:xfrm>
                <a:off x="170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4" name="Freeform 1317"/>
              <p:cNvSpPr>
                <a:spLocks/>
              </p:cNvSpPr>
              <p:nvPr/>
            </p:nvSpPr>
            <p:spPr bwMode="auto">
              <a:xfrm>
                <a:off x="1704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5" name="Freeform 1318"/>
              <p:cNvSpPr>
                <a:spLocks/>
              </p:cNvSpPr>
              <p:nvPr/>
            </p:nvSpPr>
            <p:spPr bwMode="auto">
              <a:xfrm>
                <a:off x="1712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6" name="Freeform 1319"/>
              <p:cNvSpPr>
                <a:spLocks/>
              </p:cNvSpPr>
              <p:nvPr/>
            </p:nvSpPr>
            <p:spPr bwMode="auto">
              <a:xfrm>
                <a:off x="1712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7" name="Freeform 1320"/>
              <p:cNvSpPr>
                <a:spLocks/>
              </p:cNvSpPr>
              <p:nvPr/>
            </p:nvSpPr>
            <p:spPr bwMode="auto">
              <a:xfrm>
                <a:off x="1712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8" name="Freeform 1321"/>
              <p:cNvSpPr>
                <a:spLocks/>
              </p:cNvSpPr>
              <p:nvPr/>
            </p:nvSpPr>
            <p:spPr bwMode="auto">
              <a:xfrm>
                <a:off x="1712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69" name="Freeform 1322"/>
              <p:cNvSpPr>
                <a:spLocks/>
              </p:cNvSpPr>
              <p:nvPr/>
            </p:nvSpPr>
            <p:spPr bwMode="auto">
              <a:xfrm>
                <a:off x="1720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0" name="Freeform 1323"/>
              <p:cNvSpPr>
                <a:spLocks/>
              </p:cNvSpPr>
              <p:nvPr/>
            </p:nvSpPr>
            <p:spPr bwMode="auto">
              <a:xfrm>
                <a:off x="1720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1" name="Freeform 1324"/>
              <p:cNvSpPr>
                <a:spLocks/>
              </p:cNvSpPr>
              <p:nvPr/>
            </p:nvSpPr>
            <p:spPr bwMode="auto">
              <a:xfrm>
                <a:off x="1720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2" name="Freeform 1325"/>
              <p:cNvSpPr>
                <a:spLocks/>
              </p:cNvSpPr>
              <p:nvPr/>
            </p:nvSpPr>
            <p:spPr bwMode="auto">
              <a:xfrm>
                <a:off x="1720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3" name="Freeform 1326"/>
              <p:cNvSpPr>
                <a:spLocks/>
              </p:cNvSpPr>
              <p:nvPr/>
            </p:nvSpPr>
            <p:spPr bwMode="auto">
              <a:xfrm>
                <a:off x="1720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4" name="Freeform 1327"/>
              <p:cNvSpPr>
                <a:spLocks/>
              </p:cNvSpPr>
              <p:nvPr/>
            </p:nvSpPr>
            <p:spPr bwMode="auto">
              <a:xfrm>
                <a:off x="1728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5" name="Freeform 1328"/>
              <p:cNvSpPr>
                <a:spLocks/>
              </p:cNvSpPr>
              <p:nvPr/>
            </p:nvSpPr>
            <p:spPr bwMode="auto">
              <a:xfrm>
                <a:off x="1728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6" name="Freeform 1329"/>
              <p:cNvSpPr>
                <a:spLocks/>
              </p:cNvSpPr>
              <p:nvPr/>
            </p:nvSpPr>
            <p:spPr bwMode="auto">
              <a:xfrm>
                <a:off x="1728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7" name="Freeform 1330"/>
              <p:cNvSpPr>
                <a:spLocks/>
              </p:cNvSpPr>
              <p:nvPr/>
            </p:nvSpPr>
            <p:spPr bwMode="auto">
              <a:xfrm>
                <a:off x="1728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8" name="Freeform 1331"/>
              <p:cNvSpPr>
                <a:spLocks/>
              </p:cNvSpPr>
              <p:nvPr/>
            </p:nvSpPr>
            <p:spPr bwMode="auto">
              <a:xfrm>
                <a:off x="1736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79" name="Freeform 1332"/>
              <p:cNvSpPr>
                <a:spLocks/>
              </p:cNvSpPr>
              <p:nvPr/>
            </p:nvSpPr>
            <p:spPr bwMode="auto">
              <a:xfrm>
                <a:off x="174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0" name="Freeform 1333"/>
              <p:cNvSpPr>
                <a:spLocks/>
              </p:cNvSpPr>
              <p:nvPr/>
            </p:nvSpPr>
            <p:spPr bwMode="auto">
              <a:xfrm>
                <a:off x="174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1" name="Freeform 1334"/>
              <p:cNvSpPr>
                <a:spLocks/>
              </p:cNvSpPr>
              <p:nvPr/>
            </p:nvSpPr>
            <p:spPr bwMode="auto">
              <a:xfrm>
                <a:off x="174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2" name="Freeform 1335"/>
              <p:cNvSpPr>
                <a:spLocks/>
              </p:cNvSpPr>
              <p:nvPr/>
            </p:nvSpPr>
            <p:spPr bwMode="auto">
              <a:xfrm>
                <a:off x="1744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3" name="Freeform 1336"/>
              <p:cNvSpPr>
                <a:spLocks/>
              </p:cNvSpPr>
              <p:nvPr/>
            </p:nvSpPr>
            <p:spPr bwMode="auto">
              <a:xfrm>
                <a:off x="1752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4" name="Freeform 1337"/>
              <p:cNvSpPr>
                <a:spLocks/>
              </p:cNvSpPr>
              <p:nvPr/>
            </p:nvSpPr>
            <p:spPr bwMode="auto">
              <a:xfrm>
                <a:off x="1752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5" name="Freeform 1338"/>
              <p:cNvSpPr>
                <a:spLocks/>
              </p:cNvSpPr>
              <p:nvPr/>
            </p:nvSpPr>
            <p:spPr bwMode="auto">
              <a:xfrm>
                <a:off x="1752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6" name="Freeform 1339"/>
              <p:cNvSpPr>
                <a:spLocks/>
              </p:cNvSpPr>
              <p:nvPr/>
            </p:nvSpPr>
            <p:spPr bwMode="auto">
              <a:xfrm>
                <a:off x="1752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7" name="Freeform 1340"/>
              <p:cNvSpPr>
                <a:spLocks/>
              </p:cNvSpPr>
              <p:nvPr/>
            </p:nvSpPr>
            <p:spPr bwMode="auto">
              <a:xfrm>
                <a:off x="1760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8" name="Freeform 1341"/>
              <p:cNvSpPr>
                <a:spLocks/>
              </p:cNvSpPr>
              <p:nvPr/>
            </p:nvSpPr>
            <p:spPr bwMode="auto">
              <a:xfrm>
                <a:off x="1760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89" name="Freeform 1342"/>
              <p:cNvSpPr>
                <a:spLocks/>
              </p:cNvSpPr>
              <p:nvPr/>
            </p:nvSpPr>
            <p:spPr bwMode="auto">
              <a:xfrm>
                <a:off x="1760" y="1392"/>
                <a:ext cx="56" cy="632"/>
              </a:xfrm>
              <a:custGeom>
                <a:avLst/>
                <a:gdLst>
                  <a:gd name="T0" fmla="*/ 48 w 56"/>
                  <a:gd name="T1" fmla="*/ 0 h 632"/>
                  <a:gd name="T2" fmla="*/ 0 w 56"/>
                  <a:gd name="T3" fmla="*/ 632 h 632"/>
                  <a:gd name="T4" fmla="*/ 8 w 56"/>
                  <a:gd name="T5" fmla="*/ 632 h 632"/>
                  <a:gd name="T6" fmla="*/ 56 w 56"/>
                  <a:gd name="T7" fmla="*/ 0 h 632"/>
                  <a:gd name="T8" fmla="*/ 48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5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0" name="Freeform 1343"/>
              <p:cNvSpPr>
                <a:spLocks/>
              </p:cNvSpPr>
              <p:nvPr/>
            </p:nvSpPr>
            <p:spPr bwMode="auto">
              <a:xfrm>
                <a:off x="1768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1" name="Freeform 1344"/>
              <p:cNvSpPr>
                <a:spLocks/>
              </p:cNvSpPr>
              <p:nvPr/>
            </p:nvSpPr>
            <p:spPr bwMode="auto">
              <a:xfrm>
                <a:off x="1776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2" name="Freeform 1345"/>
              <p:cNvSpPr>
                <a:spLocks/>
              </p:cNvSpPr>
              <p:nvPr/>
            </p:nvSpPr>
            <p:spPr bwMode="auto">
              <a:xfrm>
                <a:off x="1776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3" name="Freeform 1346"/>
              <p:cNvSpPr>
                <a:spLocks/>
              </p:cNvSpPr>
              <p:nvPr/>
            </p:nvSpPr>
            <p:spPr bwMode="auto">
              <a:xfrm>
                <a:off x="1776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4" name="Freeform 1347"/>
              <p:cNvSpPr>
                <a:spLocks/>
              </p:cNvSpPr>
              <p:nvPr/>
            </p:nvSpPr>
            <p:spPr bwMode="auto">
              <a:xfrm>
                <a:off x="1776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5" name="Freeform 1348"/>
              <p:cNvSpPr>
                <a:spLocks/>
              </p:cNvSpPr>
              <p:nvPr/>
            </p:nvSpPr>
            <p:spPr bwMode="auto">
              <a:xfrm>
                <a:off x="178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6" name="Freeform 1349"/>
              <p:cNvSpPr>
                <a:spLocks/>
              </p:cNvSpPr>
              <p:nvPr/>
            </p:nvSpPr>
            <p:spPr bwMode="auto">
              <a:xfrm>
                <a:off x="178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7" name="Freeform 1350"/>
              <p:cNvSpPr>
                <a:spLocks/>
              </p:cNvSpPr>
              <p:nvPr/>
            </p:nvSpPr>
            <p:spPr bwMode="auto">
              <a:xfrm>
                <a:off x="1784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8" name="Freeform 1351"/>
              <p:cNvSpPr>
                <a:spLocks/>
              </p:cNvSpPr>
              <p:nvPr/>
            </p:nvSpPr>
            <p:spPr bwMode="auto">
              <a:xfrm>
                <a:off x="1792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499" name="Freeform 1352"/>
              <p:cNvSpPr>
                <a:spLocks/>
              </p:cNvSpPr>
              <p:nvPr/>
            </p:nvSpPr>
            <p:spPr bwMode="auto">
              <a:xfrm>
                <a:off x="1792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0" name="Freeform 1353"/>
              <p:cNvSpPr>
                <a:spLocks/>
              </p:cNvSpPr>
              <p:nvPr/>
            </p:nvSpPr>
            <p:spPr bwMode="auto">
              <a:xfrm>
                <a:off x="1800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1" name="Freeform 1354"/>
              <p:cNvSpPr>
                <a:spLocks/>
              </p:cNvSpPr>
              <p:nvPr/>
            </p:nvSpPr>
            <p:spPr bwMode="auto">
              <a:xfrm>
                <a:off x="1800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2" name="Freeform 1355"/>
              <p:cNvSpPr>
                <a:spLocks/>
              </p:cNvSpPr>
              <p:nvPr/>
            </p:nvSpPr>
            <p:spPr bwMode="auto">
              <a:xfrm>
                <a:off x="1800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3" name="Freeform 1356"/>
              <p:cNvSpPr>
                <a:spLocks/>
              </p:cNvSpPr>
              <p:nvPr/>
            </p:nvSpPr>
            <p:spPr bwMode="auto">
              <a:xfrm>
                <a:off x="1800" y="1392"/>
                <a:ext cx="56" cy="632"/>
              </a:xfrm>
              <a:custGeom>
                <a:avLst/>
                <a:gdLst>
                  <a:gd name="T0" fmla="*/ 48 w 56"/>
                  <a:gd name="T1" fmla="*/ 0 h 632"/>
                  <a:gd name="T2" fmla="*/ 0 w 56"/>
                  <a:gd name="T3" fmla="*/ 632 h 632"/>
                  <a:gd name="T4" fmla="*/ 8 w 56"/>
                  <a:gd name="T5" fmla="*/ 632 h 632"/>
                  <a:gd name="T6" fmla="*/ 56 w 56"/>
                  <a:gd name="T7" fmla="*/ 0 h 632"/>
                  <a:gd name="T8" fmla="*/ 48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5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4" name="Freeform 1357"/>
              <p:cNvSpPr>
                <a:spLocks/>
              </p:cNvSpPr>
              <p:nvPr/>
            </p:nvSpPr>
            <p:spPr bwMode="auto">
              <a:xfrm>
                <a:off x="1808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5" name="Freeform 1358"/>
              <p:cNvSpPr>
                <a:spLocks/>
              </p:cNvSpPr>
              <p:nvPr/>
            </p:nvSpPr>
            <p:spPr bwMode="auto">
              <a:xfrm>
                <a:off x="1816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6" name="Freeform 1359"/>
              <p:cNvSpPr>
                <a:spLocks/>
              </p:cNvSpPr>
              <p:nvPr/>
            </p:nvSpPr>
            <p:spPr bwMode="auto">
              <a:xfrm>
                <a:off x="182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7" name="Freeform 1360"/>
              <p:cNvSpPr>
                <a:spLocks/>
              </p:cNvSpPr>
              <p:nvPr/>
            </p:nvSpPr>
            <p:spPr bwMode="auto">
              <a:xfrm>
                <a:off x="1824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8" name="Freeform 1361"/>
              <p:cNvSpPr>
                <a:spLocks/>
              </p:cNvSpPr>
              <p:nvPr/>
            </p:nvSpPr>
            <p:spPr bwMode="auto">
              <a:xfrm>
                <a:off x="1824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09" name="Freeform 1362"/>
              <p:cNvSpPr>
                <a:spLocks/>
              </p:cNvSpPr>
              <p:nvPr/>
            </p:nvSpPr>
            <p:spPr bwMode="auto">
              <a:xfrm>
                <a:off x="1832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0" name="Freeform 1363"/>
              <p:cNvSpPr>
                <a:spLocks/>
              </p:cNvSpPr>
              <p:nvPr/>
            </p:nvSpPr>
            <p:spPr bwMode="auto">
              <a:xfrm>
                <a:off x="1832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1" name="Freeform 1364"/>
              <p:cNvSpPr>
                <a:spLocks/>
              </p:cNvSpPr>
              <p:nvPr/>
            </p:nvSpPr>
            <p:spPr bwMode="auto">
              <a:xfrm>
                <a:off x="1832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2" name="Freeform 1365"/>
              <p:cNvSpPr>
                <a:spLocks/>
              </p:cNvSpPr>
              <p:nvPr/>
            </p:nvSpPr>
            <p:spPr bwMode="auto">
              <a:xfrm>
                <a:off x="1840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3" name="Freeform 1366"/>
              <p:cNvSpPr>
                <a:spLocks/>
              </p:cNvSpPr>
              <p:nvPr/>
            </p:nvSpPr>
            <p:spPr bwMode="auto">
              <a:xfrm>
                <a:off x="1840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4" name="Freeform 1367"/>
              <p:cNvSpPr>
                <a:spLocks/>
              </p:cNvSpPr>
              <p:nvPr/>
            </p:nvSpPr>
            <p:spPr bwMode="auto">
              <a:xfrm>
                <a:off x="1840" y="1392"/>
                <a:ext cx="64" cy="632"/>
              </a:xfrm>
              <a:custGeom>
                <a:avLst/>
                <a:gdLst>
                  <a:gd name="T0" fmla="*/ 48 w 64"/>
                  <a:gd name="T1" fmla="*/ 0 h 632"/>
                  <a:gd name="T2" fmla="*/ 0 w 64"/>
                  <a:gd name="T3" fmla="*/ 632 h 632"/>
                  <a:gd name="T4" fmla="*/ 24 w 64"/>
                  <a:gd name="T5" fmla="*/ 632 h 632"/>
                  <a:gd name="T6" fmla="*/ 64 w 64"/>
                  <a:gd name="T7" fmla="*/ 0 h 632"/>
                  <a:gd name="T8" fmla="*/ 48 w 64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4"/>
                  <a:gd name="T16" fmla="*/ 0 h 632"/>
                  <a:gd name="T17" fmla="*/ 64 w 64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4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24" y="632"/>
                    </a:lnTo>
                    <a:lnTo>
                      <a:pt x="64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5" name="Freeform 1368"/>
              <p:cNvSpPr>
                <a:spLocks/>
              </p:cNvSpPr>
              <p:nvPr/>
            </p:nvSpPr>
            <p:spPr bwMode="auto">
              <a:xfrm>
                <a:off x="1864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6" name="Freeform 1369"/>
              <p:cNvSpPr>
                <a:spLocks/>
              </p:cNvSpPr>
              <p:nvPr/>
            </p:nvSpPr>
            <p:spPr bwMode="auto">
              <a:xfrm>
                <a:off x="1864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7" name="Freeform 1370"/>
              <p:cNvSpPr>
                <a:spLocks/>
              </p:cNvSpPr>
              <p:nvPr/>
            </p:nvSpPr>
            <p:spPr bwMode="auto">
              <a:xfrm>
                <a:off x="1872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8" name="Freeform 1371"/>
              <p:cNvSpPr>
                <a:spLocks/>
              </p:cNvSpPr>
              <p:nvPr/>
            </p:nvSpPr>
            <p:spPr bwMode="auto">
              <a:xfrm>
                <a:off x="1880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19" name="Freeform 1372"/>
              <p:cNvSpPr>
                <a:spLocks/>
              </p:cNvSpPr>
              <p:nvPr/>
            </p:nvSpPr>
            <p:spPr bwMode="auto">
              <a:xfrm>
                <a:off x="1880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0" name="Freeform 1373"/>
              <p:cNvSpPr>
                <a:spLocks/>
              </p:cNvSpPr>
              <p:nvPr/>
            </p:nvSpPr>
            <p:spPr bwMode="auto">
              <a:xfrm>
                <a:off x="1880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1" name="Freeform 1374"/>
              <p:cNvSpPr>
                <a:spLocks/>
              </p:cNvSpPr>
              <p:nvPr/>
            </p:nvSpPr>
            <p:spPr bwMode="auto">
              <a:xfrm>
                <a:off x="1888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2" name="Freeform 1375"/>
              <p:cNvSpPr>
                <a:spLocks/>
              </p:cNvSpPr>
              <p:nvPr/>
            </p:nvSpPr>
            <p:spPr bwMode="auto">
              <a:xfrm>
                <a:off x="1888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3" name="Freeform 1376"/>
              <p:cNvSpPr>
                <a:spLocks/>
              </p:cNvSpPr>
              <p:nvPr/>
            </p:nvSpPr>
            <p:spPr bwMode="auto">
              <a:xfrm>
                <a:off x="1896" y="1392"/>
                <a:ext cx="56" cy="632"/>
              </a:xfrm>
              <a:custGeom>
                <a:avLst/>
                <a:gdLst>
                  <a:gd name="T0" fmla="*/ 40 w 56"/>
                  <a:gd name="T1" fmla="*/ 0 h 632"/>
                  <a:gd name="T2" fmla="*/ 0 w 56"/>
                  <a:gd name="T3" fmla="*/ 632 h 632"/>
                  <a:gd name="T4" fmla="*/ 8 w 56"/>
                  <a:gd name="T5" fmla="*/ 632 h 632"/>
                  <a:gd name="T6" fmla="*/ 56 w 56"/>
                  <a:gd name="T7" fmla="*/ 0 h 632"/>
                  <a:gd name="T8" fmla="*/ 40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56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4" name="Freeform 1377"/>
              <p:cNvSpPr>
                <a:spLocks/>
              </p:cNvSpPr>
              <p:nvPr/>
            </p:nvSpPr>
            <p:spPr bwMode="auto">
              <a:xfrm>
                <a:off x="1904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0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5" name="Freeform 1378"/>
              <p:cNvSpPr>
                <a:spLocks/>
              </p:cNvSpPr>
              <p:nvPr/>
            </p:nvSpPr>
            <p:spPr bwMode="auto">
              <a:xfrm>
                <a:off x="1904" y="1392"/>
                <a:ext cx="56" cy="632"/>
              </a:xfrm>
              <a:custGeom>
                <a:avLst/>
                <a:gdLst>
                  <a:gd name="T0" fmla="*/ 48 w 56"/>
                  <a:gd name="T1" fmla="*/ 0 h 632"/>
                  <a:gd name="T2" fmla="*/ 0 w 56"/>
                  <a:gd name="T3" fmla="*/ 632 h 632"/>
                  <a:gd name="T4" fmla="*/ 8 w 56"/>
                  <a:gd name="T5" fmla="*/ 632 h 632"/>
                  <a:gd name="T6" fmla="*/ 56 w 56"/>
                  <a:gd name="T7" fmla="*/ 0 h 632"/>
                  <a:gd name="T8" fmla="*/ 48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56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6" name="Freeform 1379"/>
              <p:cNvSpPr>
                <a:spLocks/>
              </p:cNvSpPr>
              <p:nvPr/>
            </p:nvSpPr>
            <p:spPr bwMode="auto">
              <a:xfrm>
                <a:off x="1912" y="1392"/>
                <a:ext cx="48" cy="632"/>
              </a:xfrm>
              <a:custGeom>
                <a:avLst/>
                <a:gdLst>
                  <a:gd name="T0" fmla="*/ 48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8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8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7" name="Freeform 1380"/>
              <p:cNvSpPr>
                <a:spLocks/>
              </p:cNvSpPr>
              <p:nvPr/>
            </p:nvSpPr>
            <p:spPr bwMode="auto">
              <a:xfrm>
                <a:off x="1920" y="1392"/>
                <a:ext cx="56" cy="632"/>
              </a:xfrm>
              <a:custGeom>
                <a:avLst/>
                <a:gdLst>
                  <a:gd name="T0" fmla="*/ 40 w 56"/>
                  <a:gd name="T1" fmla="*/ 0 h 632"/>
                  <a:gd name="T2" fmla="*/ 0 w 56"/>
                  <a:gd name="T3" fmla="*/ 632 h 632"/>
                  <a:gd name="T4" fmla="*/ 16 w 56"/>
                  <a:gd name="T5" fmla="*/ 632 h 632"/>
                  <a:gd name="T6" fmla="*/ 56 w 56"/>
                  <a:gd name="T7" fmla="*/ 0 h 632"/>
                  <a:gd name="T8" fmla="*/ 40 w 56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632"/>
                  <a:gd name="T17" fmla="*/ 56 w 56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56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8" name="Freeform 1381"/>
              <p:cNvSpPr>
                <a:spLocks/>
              </p:cNvSpPr>
              <p:nvPr/>
            </p:nvSpPr>
            <p:spPr bwMode="auto">
              <a:xfrm>
                <a:off x="1936" y="1392"/>
                <a:ext cx="40" cy="632"/>
              </a:xfrm>
              <a:custGeom>
                <a:avLst/>
                <a:gdLst>
                  <a:gd name="T0" fmla="*/ 40 w 40"/>
                  <a:gd name="T1" fmla="*/ 0 h 632"/>
                  <a:gd name="T2" fmla="*/ 0 w 40"/>
                  <a:gd name="T3" fmla="*/ 632 h 632"/>
                  <a:gd name="T4" fmla="*/ 0 w 40"/>
                  <a:gd name="T5" fmla="*/ 632 h 632"/>
                  <a:gd name="T6" fmla="*/ 40 w 40"/>
                  <a:gd name="T7" fmla="*/ 0 h 632"/>
                  <a:gd name="T8" fmla="*/ 40 w 40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32"/>
                  <a:gd name="T17" fmla="*/ 40 w 40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29" name="Freeform 1382"/>
              <p:cNvSpPr>
                <a:spLocks/>
              </p:cNvSpPr>
              <p:nvPr/>
            </p:nvSpPr>
            <p:spPr bwMode="auto">
              <a:xfrm>
                <a:off x="1936" y="1392"/>
                <a:ext cx="48" cy="632"/>
              </a:xfrm>
              <a:custGeom>
                <a:avLst/>
                <a:gdLst>
                  <a:gd name="T0" fmla="*/ 40 w 48"/>
                  <a:gd name="T1" fmla="*/ 0 h 632"/>
                  <a:gd name="T2" fmla="*/ 0 w 48"/>
                  <a:gd name="T3" fmla="*/ 632 h 632"/>
                  <a:gd name="T4" fmla="*/ 8 w 48"/>
                  <a:gd name="T5" fmla="*/ 632 h 632"/>
                  <a:gd name="T6" fmla="*/ 48 w 48"/>
                  <a:gd name="T7" fmla="*/ 0 h 632"/>
                  <a:gd name="T8" fmla="*/ 40 w 48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32"/>
                  <a:gd name="T17" fmla="*/ 48 w 48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32">
                    <a:moveTo>
                      <a:pt x="40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48" y="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0" name="Freeform 1383"/>
              <p:cNvSpPr>
                <a:spLocks/>
              </p:cNvSpPr>
              <p:nvPr/>
            </p:nvSpPr>
            <p:spPr bwMode="auto">
              <a:xfrm>
                <a:off x="2048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1" name="Freeform 1384"/>
              <p:cNvSpPr>
                <a:spLocks/>
              </p:cNvSpPr>
              <p:nvPr/>
            </p:nvSpPr>
            <p:spPr bwMode="auto">
              <a:xfrm>
                <a:off x="2048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2" name="Freeform 1385"/>
              <p:cNvSpPr>
                <a:spLocks/>
              </p:cNvSpPr>
              <p:nvPr/>
            </p:nvSpPr>
            <p:spPr bwMode="auto">
              <a:xfrm>
                <a:off x="2048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3" name="Freeform 1386"/>
              <p:cNvSpPr>
                <a:spLocks/>
              </p:cNvSpPr>
              <p:nvPr/>
            </p:nvSpPr>
            <p:spPr bwMode="auto">
              <a:xfrm>
                <a:off x="2048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4" name="Freeform 1387"/>
              <p:cNvSpPr>
                <a:spLocks/>
              </p:cNvSpPr>
              <p:nvPr/>
            </p:nvSpPr>
            <p:spPr bwMode="auto">
              <a:xfrm>
                <a:off x="2048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5" name="Freeform 1388"/>
              <p:cNvSpPr>
                <a:spLocks/>
              </p:cNvSpPr>
              <p:nvPr/>
            </p:nvSpPr>
            <p:spPr bwMode="auto">
              <a:xfrm>
                <a:off x="2056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6" name="Freeform 1389"/>
              <p:cNvSpPr>
                <a:spLocks/>
              </p:cNvSpPr>
              <p:nvPr/>
            </p:nvSpPr>
            <p:spPr bwMode="auto">
              <a:xfrm>
                <a:off x="2056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7" name="Freeform 1390"/>
              <p:cNvSpPr>
                <a:spLocks/>
              </p:cNvSpPr>
              <p:nvPr/>
            </p:nvSpPr>
            <p:spPr bwMode="auto">
              <a:xfrm>
                <a:off x="2056" y="1392"/>
                <a:ext cx="2569" cy="632"/>
              </a:xfrm>
              <a:custGeom>
                <a:avLst/>
                <a:gdLst>
                  <a:gd name="T0" fmla="*/ 2561 w 2569"/>
                  <a:gd name="T1" fmla="*/ 0 h 632"/>
                  <a:gd name="T2" fmla="*/ 0 w 2569"/>
                  <a:gd name="T3" fmla="*/ 632 h 632"/>
                  <a:gd name="T4" fmla="*/ 16 w 2569"/>
                  <a:gd name="T5" fmla="*/ 632 h 632"/>
                  <a:gd name="T6" fmla="*/ 2569 w 2569"/>
                  <a:gd name="T7" fmla="*/ 0 h 632"/>
                  <a:gd name="T8" fmla="*/ 2561 w 256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9"/>
                  <a:gd name="T16" fmla="*/ 0 h 632"/>
                  <a:gd name="T17" fmla="*/ 2569 w 256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9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2569" y="0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8" name="Freeform 1391"/>
              <p:cNvSpPr>
                <a:spLocks/>
              </p:cNvSpPr>
              <p:nvPr/>
            </p:nvSpPr>
            <p:spPr bwMode="auto">
              <a:xfrm>
                <a:off x="2072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39" name="Freeform 1392"/>
              <p:cNvSpPr>
                <a:spLocks/>
              </p:cNvSpPr>
              <p:nvPr/>
            </p:nvSpPr>
            <p:spPr bwMode="auto">
              <a:xfrm>
                <a:off x="2072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0" name="Freeform 1393"/>
              <p:cNvSpPr>
                <a:spLocks/>
              </p:cNvSpPr>
              <p:nvPr/>
            </p:nvSpPr>
            <p:spPr bwMode="auto">
              <a:xfrm>
                <a:off x="2072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1" name="Freeform 1394"/>
              <p:cNvSpPr>
                <a:spLocks/>
              </p:cNvSpPr>
              <p:nvPr/>
            </p:nvSpPr>
            <p:spPr bwMode="auto">
              <a:xfrm>
                <a:off x="2072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2" name="Freeform 1395"/>
              <p:cNvSpPr>
                <a:spLocks/>
              </p:cNvSpPr>
              <p:nvPr/>
            </p:nvSpPr>
            <p:spPr bwMode="auto">
              <a:xfrm>
                <a:off x="2080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3" name="Freeform 1396"/>
              <p:cNvSpPr>
                <a:spLocks/>
              </p:cNvSpPr>
              <p:nvPr/>
            </p:nvSpPr>
            <p:spPr bwMode="auto">
              <a:xfrm>
                <a:off x="2080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4" name="Freeform 1397"/>
              <p:cNvSpPr>
                <a:spLocks/>
              </p:cNvSpPr>
              <p:nvPr/>
            </p:nvSpPr>
            <p:spPr bwMode="auto">
              <a:xfrm>
                <a:off x="2088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5" name="Freeform 1398"/>
              <p:cNvSpPr>
                <a:spLocks/>
              </p:cNvSpPr>
              <p:nvPr/>
            </p:nvSpPr>
            <p:spPr bwMode="auto">
              <a:xfrm>
                <a:off x="2088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6" name="Freeform 1399"/>
              <p:cNvSpPr>
                <a:spLocks/>
              </p:cNvSpPr>
              <p:nvPr/>
            </p:nvSpPr>
            <p:spPr bwMode="auto">
              <a:xfrm>
                <a:off x="2088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7" name="Freeform 1400"/>
              <p:cNvSpPr>
                <a:spLocks/>
              </p:cNvSpPr>
              <p:nvPr/>
            </p:nvSpPr>
            <p:spPr bwMode="auto">
              <a:xfrm>
                <a:off x="2096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8" name="Freeform 1401"/>
              <p:cNvSpPr>
                <a:spLocks/>
              </p:cNvSpPr>
              <p:nvPr/>
            </p:nvSpPr>
            <p:spPr bwMode="auto">
              <a:xfrm>
                <a:off x="2096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49" name="Freeform 1402"/>
              <p:cNvSpPr>
                <a:spLocks/>
              </p:cNvSpPr>
              <p:nvPr/>
            </p:nvSpPr>
            <p:spPr bwMode="auto">
              <a:xfrm>
                <a:off x="2096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50" name="Freeform 1403"/>
              <p:cNvSpPr>
                <a:spLocks/>
              </p:cNvSpPr>
              <p:nvPr/>
            </p:nvSpPr>
            <p:spPr bwMode="auto">
              <a:xfrm>
                <a:off x="2096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51" name="Freeform 1404"/>
              <p:cNvSpPr>
                <a:spLocks/>
              </p:cNvSpPr>
              <p:nvPr/>
            </p:nvSpPr>
            <p:spPr bwMode="auto">
              <a:xfrm>
                <a:off x="2104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552" name="Freeform 1405"/>
              <p:cNvSpPr>
                <a:spLocks/>
              </p:cNvSpPr>
              <p:nvPr/>
            </p:nvSpPr>
            <p:spPr bwMode="auto">
              <a:xfrm>
                <a:off x="2104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46129" name="Group 1607"/>
            <p:cNvGrpSpPr>
              <a:grpSpLocks/>
            </p:cNvGrpSpPr>
            <p:nvPr/>
          </p:nvGrpSpPr>
          <p:grpSpPr bwMode="auto">
            <a:xfrm>
              <a:off x="2112" y="1392"/>
              <a:ext cx="3241" cy="632"/>
              <a:chOff x="2112" y="1392"/>
              <a:chExt cx="3241" cy="632"/>
            </a:xfrm>
          </p:grpSpPr>
          <p:sp>
            <p:nvSpPr>
              <p:cNvPr id="346153" name="Freeform 1407"/>
              <p:cNvSpPr>
                <a:spLocks/>
              </p:cNvSpPr>
              <p:nvPr/>
            </p:nvSpPr>
            <p:spPr bwMode="auto">
              <a:xfrm>
                <a:off x="2112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54" name="Freeform 1408"/>
              <p:cNvSpPr>
                <a:spLocks/>
              </p:cNvSpPr>
              <p:nvPr/>
            </p:nvSpPr>
            <p:spPr bwMode="auto">
              <a:xfrm>
                <a:off x="2112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55" name="Freeform 1409"/>
              <p:cNvSpPr>
                <a:spLocks/>
              </p:cNvSpPr>
              <p:nvPr/>
            </p:nvSpPr>
            <p:spPr bwMode="auto">
              <a:xfrm>
                <a:off x="2112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56" name="Freeform 1410"/>
              <p:cNvSpPr>
                <a:spLocks/>
              </p:cNvSpPr>
              <p:nvPr/>
            </p:nvSpPr>
            <p:spPr bwMode="auto">
              <a:xfrm>
                <a:off x="2112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57" name="Freeform 1411"/>
              <p:cNvSpPr>
                <a:spLocks/>
              </p:cNvSpPr>
              <p:nvPr/>
            </p:nvSpPr>
            <p:spPr bwMode="auto">
              <a:xfrm>
                <a:off x="2112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58" name="Freeform 1412"/>
              <p:cNvSpPr>
                <a:spLocks/>
              </p:cNvSpPr>
              <p:nvPr/>
            </p:nvSpPr>
            <p:spPr bwMode="auto">
              <a:xfrm>
                <a:off x="2120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59" name="Freeform 1413"/>
              <p:cNvSpPr>
                <a:spLocks/>
              </p:cNvSpPr>
              <p:nvPr/>
            </p:nvSpPr>
            <p:spPr bwMode="auto">
              <a:xfrm>
                <a:off x="2120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0" name="Freeform 1414"/>
              <p:cNvSpPr>
                <a:spLocks/>
              </p:cNvSpPr>
              <p:nvPr/>
            </p:nvSpPr>
            <p:spPr bwMode="auto">
              <a:xfrm>
                <a:off x="2120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1" name="Freeform 1415"/>
              <p:cNvSpPr>
                <a:spLocks/>
              </p:cNvSpPr>
              <p:nvPr/>
            </p:nvSpPr>
            <p:spPr bwMode="auto">
              <a:xfrm>
                <a:off x="2128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2" name="Freeform 1416"/>
              <p:cNvSpPr>
                <a:spLocks/>
              </p:cNvSpPr>
              <p:nvPr/>
            </p:nvSpPr>
            <p:spPr bwMode="auto">
              <a:xfrm>
                <a:off x="2128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3" name="Freeform 1417"/>
              <p:cNvSpPr>
                <a:spLocks/>
              </p:cNvSpPr>
              <p:nvPr/>
            </p:nvSpPr>
            <p:spPr bwMode="auto">
              <a:xfrm>
                <a:off x="2128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4" name="Freeform 1418"/>
              <p:cNvSpPr>
                <a:spLocks/>
              </p:cNvSpPr>
              <p:nvPr/>
            </p:nvSpPr>
            <p:spPr bwMode="auto">
              <a:xfrm>
                <a:off x="2128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5" name="Freeform 1419"/>
              <p:cNvSpPr>
                <a:spLocks/>
              </p:cNvSpPr>
              <p:nvPr/>
            </p:nvSpPr>
            <p:spPr bwMode="auto">
              <a:xfrm>
                <a:off x="2128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6" name="Freeform 1420"/>
              <p:cNvSpPr>
                <a:spLocks/>
              </p:cNvSpPr>
              <p:nvPr/>
            </p:nvSpPr>
            <p:spPr bwMode="auto">
              <a:xfrm>
                <a:off x="2136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7" name="Freeform 1421"/>
              <p:cNvSpPr>
                <a:spLocks/>
              </p:cNvSpPr>
              <p:nvPr/>
            </p:nvSpPr>
            <p:spPr bwMode="auto">
              <a:xfrm>
                <a:off x="2144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8" name="Freeform 1422"/>
              <p:cNvSpPr>
                <a:spLocks/>
              </p:cNvSpPr>
              <p:nvPr/>
            </p:nvSpPr>
            <p:spPr bwMode="auto">
              <a:xfrm>
                <a:off x="2144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69" name="Freeform 1423"/>
              <p:cNvSpPr>
                <a:spLocks/>
              </p:cNvSpPr>
              <p:nvPr/>
            </p:nvSpPr>
            <p:spPr bwMode="auto">
              <a:xfrm>
                <a:off x="2144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0" name="Freeform 1424"/>
              <p:cNvSpPr>
                <a:spLocks/>
              </p:cNvSpPr>
              <p:nvPr/>
            </p:nvSpPr>
            <p:spPr bwMode="auto">
              <a:xfrm>
                <a:off x="2144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1" name="Freeform 1425"/>
              <p:cNvSpPr>
                <a:spLocks/>
              </p:cNvSpPr>
              <p:nvPr/>
            </p:nvSpPr>
            <p:spPr bwMode="auto">
              <a:xfrm>
                <a:off x="2152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2" name="Freeform 1426"/>
              <p:cNvSpPr>
                <a:spLocks/>
              </p:cNvSpPr>
              <p:nvPr/>
            </p:nvSpPr>
            <p:spPr bwMode="auto">
              <a:xfrm>
                <a:off x="2152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3" name="Freeform 1427"/>
              <p:cNvSpPr>
                <a:spLocks/>
              </p:cNvSpPr>
              <p:nvPr/>
            </p:nvSpPr>
            <p:spPr bwMode="auto">
              <a:xfrm>
                <a:off x="2152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4" name="Freeform 1428"/>
              <p:cNvSpPr>
                <a:spLocks/>
              </p:cNvSpPr>
              <p:nvPr/>
            </p:nvSpPr>
            <p:spPr bwMode="auto">
              <a:xfrm>
                <a:off x="2160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5" name="Freeform 1429"/>
              <p:cNvSpPr>
                <a:spLocks/>
              </p:cNvSpPr>
              <p:nvPr/>
            </p:nvSpPr>
            <p:spPr bwMode="auto">
              <a:xfrm>
                <a:off x="2160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6" name="Freeform 1430"/>
              <p:cNvSpPr>
                <a:spLocks/>
              </p:cNvSpPr>
              <p:nvPr/>
            </p:nvSpPr>
            <p:spPr bwMode="auto">
              <a:xfrm>
                <a:off x="2160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7" name="Freeform 1431"/>
              <p:cNvSpPr>
                <a:spLocks/>
              </p:cNvSpPr>
              <p:nvPr/>
            </p:nvSpPr>
            <p:spPr bwMode="auto">
              <a:xfrm>
                <a:off x="2160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8" name="Freeform 1432"/>
              <p:cNvSpPr>
                <a:spLocks/>
              </p:cNvSpPr>
              <p:nvPr/>
            </p:nvSpPr>
            <p:spPr bwMode="auto">
              <a:xfrm>
                <a:off x="2168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79" name="Freeform 1433"/>
              <p:cNvSpPr>
                <a:spLocks/>
              </p:cNvSpPr>
              <p:nvPr/>
            </p:nvSpPr>
            <p:spPr bwMode="auto">
              <a:xfrm>
                <a:off x="2168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0" name="Freeform 1434"/>
              <p:cNvSpPr>
                <a:spLocks/>
              </p:cNvSpPr>
              <p:nvPr/>
            </p:nvSpPr>
            <p:spPr bwMode="auto">
              <a:xfrm>
                <a:off x="2168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1" name="Freeform 1435"/>
              <p:cNvSpPr>
                <a:spLocks/>
              </p:cNvSpPr>
              <p:nvPr/>
            </p:nvSpPr>
            <p:spPr bwMode="auto">
              <a:xfrm>
                <a:off x="2168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2" name="Freeform 1436"/>
              <p:cNvSpPr>
                <a:spLocks/>
              </p:cNvSpPr>
              <p:nvPr/>
            </p:nvSpPr>
            <p:spPr bwMode="auto">
              <a:xfrm>
                <a:off x="2168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3" name="Freeform 1437"/>
              <p:cNvSpPr>
                <a:spLocks/>
              </p:cNvSpPr>
              <p:nvPr/>
            </p:nvSpPr>
            <p:spPr bwMode="auto">
              <a:xfrm>
                <a:off x="2176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4" name="Freeform 1438"/>
              <p:cNvSpPr>
                <a:spLocks/>
              </p:cNvSpPr>
              <p:nvPr/>
            </p:nvSpPr>
            <p:spPr bwMode="auto">
              <a:xfrm>
                <a:off x="2176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5" name="Freeform 1439"/>
              <p:cNvSpPr>
                <a:spLocks/>
              </p:cNvSpPr>
              <p:nvPr/>
            </p:nvSpPr>
            <p:spPr bwMode="auto">
              <a:xfrm>
                <a:off x="2176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6" name="Freeform 1440"/>
              <p:cNvSpPr>
                <a:spLocks/>
              </p:cNvSpPr>
              <p:nvPr/>
            </p:nvSpPr>
            <p:spPr bwMode="auto">
              <a:xfrm>
                <a:off x="2176" y="1392"/>
                <a:ext cx="2569" cy="632"/>
              </a:xfrm>
              <a:custGeom>
                <a:avLst/>
                <a:gdLst>
                  <a:gd name="T0" fmla="*/ 2561 w 2569"/>
                  <a:gd name="T1" fmla="*/ 0 h 632"/>
                  <a:gd name="T2" fmla="*/ 0 w 2569"/>
                  <a:gd name="T3" fmla="*/ 632 h 632"/>
                  <a:gd name="T4" fmla="*/ 8 w 2569"/>
                  <a:gd name="T5" fmla="*/ 632 h 632"/>
                  <a:gd name="T6" fmla="*/ 2569 w 2569"/>
                  <a:gd name="T7" fmla="*/ 0 h 632"/>
                  <a:gd name="T8" fmla="*/ 2561 w 256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9"/>
                  <a:gd name="T16" fmla="*/ 0 h 632"/>
                  <a:gd name="T17" fmla="*/ 2569 w 256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9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9" y="0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7" name="Freeform 1441"/>
              <p:cNvSpPr>
                <a:spLocks/>
              </p:cNvSpPr>
              <p:nvPr/>
            </p:nvSpPr>
            <p:spPr bwMode="auto">
              <a:xfrm>
                <a:off x="2184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8" name="Freeform 1442"/>
              <p:cNvSpPr>
                <a:spLocks/>
              </p:cNvSpPr>
              <p:nvPr/>
            </p:nvSpPr>
            <p:spPr bwMode="auto">
              <a:xfrm>
                <a:off x="2184" y="1392"/>
                <a:ext cx="2569" cy="632"/>
              </a:xfrm>
              <a:custGeom>
                <a:avLst/>
                <a:gdLst>
                  <a:gd name="T0" fmla="*/ 2561 w 2569"/>
                  <a:gd name="T1" fmla="*/ 0 h 632"/>
                  <a:gd name="T2" fmla="*/ 0 w 2569"/>
                  <a:gd name="T3" fmla="*/ 632 h 632"/>
                  <a:gd name="T4" fmla="*/ 16 w 2569"/>
                  <a:gd name="T5" fmla="*/ 632 h 632"/>
                  <a:gd name="T6" fmla="*/ 2569 w 2569"/>
                  <a:gd name="T7" fmla="*/ 0 h 632"/>
                  <a:gd name="T8" fmla="*/ 2561 w 256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9"/>
                  <a:gd name="T16" fmla="*/ 0 h 632"/>
                  <a:gd name="T17" fmla="*/ 2569 w 256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9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2569" y="0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89" name="Freeform 1443"/>
              <p:cNvSpPr>
                <a:spLocks/>
              </p:cNvSpPr>
              <p:nvPr/>
            </p:nvSpPr>
            <p:spPr bwMode="auto">
              <a:xfrm>
                <a:off x="2200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0" name="Freeform 1444"/>
              <p:cNvSpPr>
                <a:spLocks/>
              </p:cNvSpPr>
              <p:nvPr/>
            </p:nvSpPr>
            <p:spPr bwMode="auto">
              <a:xfrm>
                <a:off x="2200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1" name="Freeform 1445"/>
              <p:cNvSpPr>
                <a:spLocks/>
              </p:cNvSpPr>
              <p:nvPr/>
            </p:nvSpPr>
            <p:spPr bwMode="auto">
              <a:xfrm>
                <a:off x="2200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2" name="Freeform 1446"/>
              <p:cNvSpPr>
                <a:spLocks/>
              </p:cNvSpPr>
              <p:nvPr/>
            </p:nvSpPr>
            <p:spPr bwMode="auto">
              <a:xfrm>
                <a:off x="2208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3" name="Freeform 1447"/>
              <p:cNvSpPr>
                <a:spLocks/>
              </p:cNvSpPr>
              <p:nvPr/>
            </p:nvSpPr>
            <p:spPr bwMode="auto">
              <a:xfrm>
                <a:off x="2208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4" name="Freeform 1448"/>
              <p:cNvSpPr>
                <a:spLocks/>
              </p:cNvSpPr>
              <p:nvPr/>
            </p:nvSpPr>
            <p:spPr bwMode="auto">
              <a:xfrm>
                <a:off x="2208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5" name="Freeform 1449"/>
              <p:cNvSpPr>
                <a:spLocks/>
              </p:cNvSpPr>
              <p:nvPr/>
            </p:nvSpPr>
            <p:spPr bwMode="auto">
              <a:xfrm>
                <a:off x="2216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6" name="Freeform 1450"/>
              <p:cNvSpPr>
                <a:spLocks/>
              </p:cNvSpPr>
              <p:nvPr/>
            </p:nvSpPr>
            <p:spPr bwMode="auto">
              <a:xfrm>
                <a:off x="2216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8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7" name="Freeform 1451"/>
              <p:cNvSpPr>
                <a:spLocks/>
              </p:cNvSpPr>
              <p:nvPr/>
            </p:nvSpPr>
            <p:spPr bwMode="auto">
              <a:xfrm>
                <a:off x="2224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8" name="Freeform 1452"/>
              <p:cNvSpPr>
                <a:spLocks/>
              </p:cNvSpPr>
              <p:nvPr/>
            </p:nvSpPr>
            <p:spPr bwMode="auto">
              <a:xfrm>
                <a:off x="2224" y="1392"/>
                <a:ext cx="2569" cy="632"/>
              </a:xfrm>
              <a:custGeom>
                <a:avLst/>
                <a:gdLst>
                  <a:gd name="T0" fmla="*/ 2561 w 2569"/>
                  <a:gd name="T1" fmla="*/ 0 h 632"/>
                  <a:gd name="T2" fmla="*/ 0 w 2569"/>
                  <a:gd name="T3" fmla="*/ 632 h 632"/>
                  <a:gd name="T4" fmla="*/ 8 w 2569"/>
                  <a:gd name="T5" fmla="*/ 632 h 632"/>
                  <a:gd name="T6" fmla="*/ 2569 w 2569"/>
                  <a:gd name="T7" fmla="*/ 0 h 632"/>
                  <a:gd name="T8" fmla="*/ 2561 w 256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9"/>
                  <a:gd name="T16" fmla="*/ 0 h 632"/>
                  <a:gd name="T17" fmla="*/ 2569 w 256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9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9" y="0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199" name="Freeform 1453"/>
              <p:cNvSpPr>
                <a:spLocks/>
              </p:cNvSpPr>
              <p:nvPr/>
            </p:nvSpPr>
            <p:spPr bwMode="auto">
              <a:xfrm>
                <a:off x="2232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0" name="Freeform 1454"/>
              <p:cNvSpPr>
                <a:spLocks/>
              </p:cNvSpPr>
              <p:nvPr/>
            </p:nvSpPr>
            <p:spPr bwMode="auto">
              <a:xfrm>
                <a:off x="2240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1" name="Freeform 1455"/>
              <p:cNvSpPr>
                <a:spLocks/>
              </p:cNvSpPr>
              <p:nvPr/>
            </p:nvSpPr>
            <p:spPr bwMode="auto">
              <a:xfrm>
                <a:off x="2240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2" name="Freeform 1456"/>
              <p:cNvSpPr>
                <a:spLocks/>
              </p:cNvSpPr>
              <p:nvPr/>
            </p:nvSpPr>
            <p:spPr bwMode="auto">
              <a:xfrm>
                <a:off x="2240" y="1392"/>
                <a:ext cx="2553" cy="632"/>
              </a:xfrm>
              <a:custGeom>
                <a:avLst/>
                <a:gdLst>
                  <a:gd name="T0" fmla="*/ 2553 w 2553"/>
                  <a:gd name="T1" fmla="*/ 0 h 632"/>
                  <a:gd name="T2" fmla="*/ 0 w 2553"/>
                  <a:gd name="T3" fmla="*/ 632 h 632"/>
                  <a:gd name="T4" fmla="*/ 0 w 2553"/>
                  <a:gd name="T5" fmla="*/ 632 h 632"/>
                  <a:gd name="T6" fmla="*/ 2553 w 2553"/>
                  <a:gd name="T7" fmla="*/ 0 h 632"/>
                  <a:gd name="T8" fmla="*/ 2553 w 255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3"/>
                  <a:gd name="T16" fmla="*/ 0 h 632"/>
                  <a:gd name="T17" fmla="*/ 2553 w 255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3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3" name="Freeform 1457"/>
              <p:cNvSpPr>
                <a:spLocks/>
              </p:cNvSpPr>
              <p:nvPr/>
            </p:nvSpPr>
            <p:spPr bwMode="auto">
              <a:xfrm>
                <a:off x="2240" y="1392"/>
                <a:ext cx="2561" cy="632"/>
              </a:xfrm>
              <a:custGeom>
                <a:avLst/>
                <a:gdLst>
                  <a:gd name="T0" fmla="*/ 2553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53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53" y="0"/>
                    </a:moveTo>
                    <a:lnTo>
                      <a:pt x="0" y="632"/>
                    </a:lnTo>
                    <a:lnTo>
                      <a:pt x="2561" y="0"/>
                    </a:lnTo>
                    <a:lnTo>
                      <a:pt x="2553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4" name="Freeform 1458"/>
              <p:cNvSpPr>
                <a:spLocks/>
              </p:cNvSpPr>
              <p:nvPr/>
            </p:nvSpPr>
            <p:spPr bwMode="auto">
              <a:xfrm>
                <a:off x="2240" y="1392"/>
                <a:ext cx="2577" cy="632"/>
              </a:xfrm>
              <a:custGeom>
                <a:avLst/>
                <a:gdLst>
                  <a:gd name="T0" fmla="*/ 2561 w 2577"/>
                  <a:gd name="T1" fmla="*/ 0 h 632"/>
                  <a:gd name="T2" fmla="*/ 0 w 2577"/>
                  <a:gd name="T3" fmla="*/ 632 h 632"/>
                  <a:gd name="T4" fmla="*/ 16 w 2577"/>
                  <a:gd name="T5" fmla="*/ 632 h 632"/>
                  <a:gd name="T6" fmla="*/ 2577 w 2577"/>
                  <a:gd name="T7" fmla="*/ 0 h 632"/>
                  <a:gd name="T8" fmla="*/ 2561 w 257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77"/>
                  <a:gd name="T16" fmla="*/ 0 h 632"/>
                  <a:gd name="T17" fmla="*/ 2577 w 257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77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2577" y="0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5" name="Freeform 1459"/>
              <p:cNvSpPr>
                <a:spLocks/>
              </p:cNvSpPr>
              <p:nvPr/>
            </p:nvSpPr>
            <p:spPr bwMode="auto">
              <a:xfrm>
                <a:off x="2256" y="1392"/>
                <a:ext cx="2569" cy="632"/>
              </a:xfrm>
              <a:custGeom>
                <a:avLst/>
                <a:gdLst>
                  <a:gd name="T0" fmla="*/ 2561 w 2569"/>
                  <a:gd name="T1" fmla="*/ 0 h 632"/>
                  <a:gd name="T2" fmla="*/ 0 w 2569"/>
                  <a:gd name="T3" fmla="*/ 632 h 632"/>
                  <a:gd name="T4" fmla="*/ 8 w 2569"/>
                  <a:gd name="T5" fmla="*/ 632 h 632"/>
                  <a:gd name="T6" fmla="*/ 2569 w 2569"/>
                  <a:gd name="T7" fmla="*/ 0 h 632"/>
                  <a:gd name="T8" fmla="*/ 2561 w 256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9"/>
                  <a:gd name="T16" fmla="*/ 0 h 632"/>
                  <a:gd name="T17" fmla="*/ 2569 w 256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9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569" y="0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6" name="Freeform 1460"/>
              <p:cNvSpPr>
                <a:spLocks/>
              </p:cNvSpPr>
              <p:nvPr/>
            </p:nvSpPr>
            <p:spPr bwMode="auto">
              <a:xfrm>
                <a:off x="2264" y="1392"/>
                <a:ext cx="2561" cy="632"/>
              </a:xfrm>
              <a:custGeom>
                <a:avLst/>
                <a:gdLst>
                  <a:gd name="T0" fmla="*/ 2561 w 2561"/>
                  <a:gd name="T1" fmla="*/ 0 h 632"/>
                  <a:gd name="T2" fmla="*/ 0 w 2561"/>
                  <a:gd name="T3" fmla="*/ 632 h 632"/>
                  <a:gd name="T4" fmla="*/ 0 w 2561"/>
                  <a:gd name="T5" fmla="*/ 632 h 632"/>
                  <a:gd name="T6" fmla="*/ 2561 w 2561"/>
                  <a:gd name="T7" fmla="*/ 0 h 632"/>
                  <a:gd name="T8" fmla="*/ 2561 w 256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1"/>
                  <a:gd name="T16" fmla="*/ 0 h 632"/>
                  <a:gd name="T17" fmla="*/ 2561 w 256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1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7" name="Freeform 1461"/>
              <p:cNvSpPr>
                <a:spLocks/>
              </p:cNvSpPr>
              <p:nvPr/>
            </p:nvSpPr>
            <p:spPr bwMode="auto">
              <a:xfrm>
                <a:off x="2264" y="1392"/>
                <a:ext cx="2569" cy="632"/>
              </a:xfrm>
              <a:custGeom>
                <a:avLst/>
                <a:gdLst>
                  <a:gd name="T0" fmla="*/ 2561 w 2569"/>
                  <a:gd name="T1" fmla="*/ 0 h 632"/>
                  <a:gd name="T2" fmla="*/ 0 w 2569"/>
                  <a:gd name="T3" fmla="*/ 632 h 632"/>
                  <a:gd name="T4" fmla="*/ 16 w 2569"/>
                  <a:gd name="T5" fmla="*/ 632 h 632"/>
                  <a:gd name="T6" fmla="*/ 2569 w 2569"/>
                  <a:gd name="T7" fmla="*/ 0 h 632"/>
                  <a:gd name="T8" fmla="*/ 2561 w 256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69"/>
                  <a:gd name="T16" fmla="*/ 0 h 632"/>
                  <a:gd name="T17" fmla="*/ 2569 w 256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69" h="632">
                    <a:moveTo>
                      <a:pt x="2561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2569" y="0"/>
                    </a:lnTo>
                    <a:lnTo>
                      <a:pt x="256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8" name="Freeform 1462"/>
              <p:cNvSpPr>
                <a:spLocks/>
              </p:cNvSpPr>
              <p:nvPr/>
            </p:nvSpPr>
            <p:spPr bwMode="auto">
              <a:xfrm>
                <a:off x="2280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09" name="Freeform 1463"/>
              <p:cNvSpPr>
                <a:spLocks/>
              </p:cNvSpPr>
              <p:nvPr/>
            </p:nvSpPr>
            <p:spPr bwMode="auto">
              <a:xfrm>
                <a:off x="2280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0" name="Freeform 1464"/>
              <p:cNvSpPr>
                <a:spLocks/>
              </p:cNvSpPr>
              <p:nvPr/>
            </p:nvSpPr>
            <p:spPr bwMode="auto">
              <a:xfrm>
                <a:off x="2280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1" name="Freeform 1465"/>
              <p:cNvSpPr>
                <a:spLocks/>
              </p:cNvSpPr>
              <p:nvPr/>
            </p:nvSpPr>
            <p:spPr bwMode="auto">
              <a:xfrm>
                <a:off x="228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2" name="Freeform 1466"/>
              <p:cNvSpPr>
                <a:spLocks/>
              </p:cNvSpPr>
              <p:nvPr/>
            </p:nvSpPr>
            <p:spPr bwMode="auto">
              <a:xfrm>
                <a:off x="228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3" name="Freeform 1467"/>
              <p:cNvSpPr>
                <a:spLocks/>
              </p:cNvSpPr>
              <p:nvPr/>
            </p:nvSpPr>
            <p:spPr bwMode="auto">
              <a:xfrm>
                <a:off x="228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4" name="Freeform 1468"/>
              <p:cNvSpPr>
                <a:spLocks/>
              </p:cNvSpPr>
              <p:nvPr/>
            </p:nvSpPr>
            <p:spPr bwMode="auto">
              <a:xfrm>
                <a:off x="229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5" name="Freeform 1469"/>
              <p:cNvSpPr>
                <a:spLocks/>
              </p:cNvSpPr>
              <p:nvPr/>
            </p:nvSpPr>
            <p:spPr bwMode="auto">
              <a:xfrm>
                <a:off x="229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6" name="Freeform 1470"/>
              <p:cNvSpPr>
                <a:spLocks/>
              </p:cNvSpPr>
              <p:nvPr/>
            </p:nvSpPr>
            <p:spPr bwMode="auto">
              <a:xfrm>
                <a:off x="2304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7" name="Freeform 1471"/>
              <p:cNvSpPr>
                <a:spLocks/>
              </p:cNvSpPr>
              <p:nvPr/>
            </p:nvSpPr>
            <p:spPr bwMode="auto">
              <a:xfrm>
                <a:off x="2304" y="1392"/>
                <a:ext cx="2617" cy="632"/>
              </a:xfrm>
              <a:custGeom>
                <a:avLst/>
                <a:gdLst>
                  <a:gd name="T0" fmla="*/ 2609 w 2617"/>
                  <a:gd name="T1" fmla="*/ 0 h 632"/>
                  <a:gd name="T2" fmla="*/ 0 w 2617"/>
                  <a:gd name="T3" fmla="*/ 632 h 632"/>
                  <a:gd name="T4" fmla="*/ 16 w 2617"/>
                  <a:gd name="T5" fmla="*/ 632 h 632"/>
                  <a:gd name="T6" fmla="*/ 2617 w 2617"/>
                  <a:gd name="T7" fmla="*/ 0 h 632"/>
                  <a:gd name="T8" fmla="*/ 2609 w 261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7"/>
                  <a:gd name="T16" fmla="*/ 0 h 632"/>
                  <a:gd name="T17" fmla="*/ 2617 w 261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7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2617" y="0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8" name="Freeform 1472"/>
              <p:cNvSpPr>
                <a:spLocks/>
              </p:cNvSpPr>
              <p:nvPr/>
            </p:nvSpPr>
            <p:spPr bwMode="auto">
              <a:xfrm>
                <a:off x="2320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19" name="Freeform 1473"/>
              <p:cNvSpPr>
                <a:spLocks/>
              </p:cNvSpPr>
              <p:nvPr/>
            </p:nvSpPr>
            <p:spPr bwMode="auto">
              <a:xfrm>
                <a:off x="2320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0" name="Freeform 1474"/>
              <p:cNvSpPr>
                <a:spLocks/>
              </p:cNvSpPr>
              <p:nvPr/>
            </p:nvSpPr>
            <p:spPr bwMode="auto">
              <a:xfrm>
                <a:off x="232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1" name="Freeform 1475"/>
              <p:cNvSpPr>
                <a:spLocks/>
              </p:cNvSpPr>
              <p:nvPr/>
            </p:nvSpPr>
            <p:spPr bwMode="auto">
              <a:xfrm>
                <a:off x="232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2" name="Freeform 1476"/>
              <p:cNvSpPr>
                <a:spLocks/>
              </p:cNvSpPr>
              <p:nvPr/>
            </p:nvSpPr>
            <p:spPr bwMode="auto">
              <a:xfrm>
                <a:off x="232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3" name="Freeform 1477"/>
              <p:cNvSpPr>
                <a:spLocks/>
              </p:cNvSpPr>
              <p:nvPr/>
            </p:nvSpPr>
            <p:spPr bwMode="auto">
              <a:xfrm>
                <a:off x="233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4" name="Freeform 1478"/>
              <p:cNvSpPr>
                <a:spLocks/>
              </p:cNvSpPr>
              <p:nvPr/>
            </p:nvSpPr>
            <p:spPr bwMode="auto">
              <a:xfrm>
                <a:off x="233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5" name="Freeform 1479"/>
              <p:cNvSpPr>
                <a:spLocks/>
              </p:cNvSpPr>
              <p:nvPr/>
            </p:nvSpPr>
            <p:spPr bwMode="auto">
              <a:xfrm>
                <a:off x="233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6" name="Freeform 1480"/>
              <p:cNvSpPr>
                <a:spLocks/>
              </p:cNvSpPr>
              <p:nvPr/>
            </p:nvSpPr>
            <p:spPr bwMode="auto">
              <a:xfrm>
                <a:off x="2336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7" name="Freeform 1481"/>
              <p:cNvSpPr>
                <a:spLocks/>
              </p:cNvSpPr>
              <p:nvPr/>
            </p:nvSpPr>
            <p:spPr bwMode="auto">
              <a:xfrm>
                <a:off x="2344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8" name="Freeform 1482"/>
              <p:cNvSpPr>
                <a:spLocks/>
              </p:cNvSpPr>
              <p:nvPr/>
            </p:nvSpPr>
            <p:spPr bwMode="auto">
              <a:xfrm>
                <a:off x="2344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29" name="Freeform 1483"/>
              <p:cNvSpPr>
                <a:spLocks/>
              </p:cNvSpPr>
              <p:nvPr/>
            </p:nvSpPr>
            <p:spPr bwMode="auto">
              <a:xfrm>
                <a:off x="2344" y="1392"/>
                <a:ext cx="2617" cy="632"/>
              </a:xfrm>
              <a:custGeom>
                <a:avLst/>
                <a:gdLst>
                  <a:gd name="T0" fmla="*/ 2609 w 2617"/>
                  <a:gd name="T1" fmla="*/ 0 h 632"/>
                  <a:gd name="T2" fmla="*/ 0 w 2617"/>
                  <a:gd name="T3" fmla="*/ 632 h 632"/>
                  <a:gd name="T4" fmla="*/ 16 w 2617"/>
                  <a:gd name="T5" fmla="*/ 632 h 632"/>
                  <a:gd name="T6" fmla="*/ 2617 w 2617"/>
                  <a:gd name="T7" fmla="*/ 0 h 632"/>
                  <a:gd name="T8" fmla="*/ 2609 w 261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7"/>
                  <a:gd name="T16" fmla="*/ 0 h 632"/>
                  <a:gd name="T17" fmla="*/ 2617 w 261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7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2617" y="0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0" name="Freeform 1484"/>
              <p:cNvSpPr>
                <a:spLocks/>
              </p:cNvSpPr>
              <p:nvPr/>
            </p:nvSpPr>
            <p:spPr bwMode="auto">
              <a:xfrm>
                <a:off x="2360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1" name="Freeform 1485"/>
              <p:cNvSpPr>
                <a:spLocks/>
              </p:cNvSpPr>
              <p:nvPr/>
            </p:nvSpPr>
            <p:spPr bwMode="auto">
              <a:xfrm>
                <a:off x="236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2" name="Freeform 1486"/>
              <p:cNvSpPr>
                <a:spLocks/>
              </p:cNvSpPr>
              <p:nvPr/>
            </p:nvSpPr>
            <p:spPr bwMode="auto">
              <a:xfrm>
                <a:off x="236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3" name="Freeform 1487"/>
              <p:cNvSpPr>
                <a:spLocks/>
              </p:cNvSpPr>
              <p:nvPr/>
            </p:nvSpPr>
            <p:spPr bwMode="auto">
              <a:xfrm>
                <a:off x="236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4" name="Freeform 1488"/>
              <p:cNvSpPr>
                <a:spLocks/>
              </p:cNvSpPr>
              <p:nvPr/>
            </p:nvSpPr>
            <p:spPr bwMode="auto">
              <a:xfrm>
                <a:off x="237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5" name="Freeform 1489"/>
              <p:cNvSpPr>
                <a:spLocks/>
              </p:cNvSpPr>
              <p:nvPr/>
            </p:nvSpPr>
            <p:spPr bwMode="auto">
              <a:xfrm>
                <a:off x="237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6" name="Freeform 1490"/>
              <p:cNvSpPr>
                <a:spLocks/>
              </p:cNvSpPr>
              <p:nvPr/>
            </p:nvSpPr>
            <p:spPr bwMode="auto">
              <a:xfrm>
                <a:off x="237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7" name="Freeform 1491"/>
              <p:cNvSpPr>
                <a:spLocks/>
              </p:cNvSpPr>
              <p:nvPr/>
            </p:nvSpPr>
            <p:spPr bwMode="auto">
              <a:xfrm>
                <a:off x="2376" y="1392"/>
                <a:ext cx="2633" cy="632"/>
              </a:xfrm>
              <a:custGeom>
                <a:avLst/>
                <a:gdLst>
                  <a:gd name="T0" fmla="*/ 2609 w 2633"/>
                  <a:gd name="T1" fmla="*/ 0 h 632"/>
                  <a:gd name="T2" fmla="*/ 0 w 2633"/>
                  <a:gd name="T3" fmla="*/ 632 h 632"/>
                  <a:gd name="T4" fmla="*/ 24 w 2633"/>
                  <a:gd name="T5" fmla="*/ 632 h 632"/>
                  <a:gd name="T6" fmla="*/ 2633 w 2633"/>
                  <a:gd name="T7" fmla="*/ 0 h 632"/>
                  <a:gd name="T8" fmla="*/ 2609 w 2633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33"/>
                  <a:gd name="T16" fmla="*/ 0 h 632"/>
                  <a:gd name="T17" fmla="*/ 2633 w 2633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33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4" y="632"/>
                    </a:lnTo>
                    <a:lnTo>
                      <a:pt x="2633" y="0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8" name="Freeform 1492"/>
              <p:cNvSpPr>
                <a:spLocks/>
              </p:cNvSpPr>
              <p:nvPr/>
            </p:nvSpPr>
            <p:spPr bwMode="auto">
              <a:xfrm>
                <a:off x="2400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39" name="Freeform 1493"/>
              <p:cNvSpPr>
                <a:spLocks/>
              </p:cNvSpPr>
              <p:nvPr/>
            </p:nvSpPr>
            <p:spPr bwMode="auto">
              <a:xfrm>
                <a:off x="240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0" name="Freeform 1494"/>
              <p:cNvSpPr>
                <a:spLocks/>
              </p:cNvSpPr>
              <p:nvPr/>
            </p:nvSpPr>
            <p:spPr bwMode="auto">
              <a:xfrm>
                <a:off x="240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1" name="Freeform 1495"/>
              <p:cNvSpPr>
                <a:spLocks/>
              </p:cNvSpPr>
              <p:nvPr/>
            </p:nvSpPr>
            <p:spPr bwMode="auto">
              <a:xfrm>
                <a:off x="240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2" name="Freeform 1496"/>
              <p:cNvSpPr>
                <a:spLocks/>
              </p:cNvSpPr>
              <p:nvPr/>
            </p:nvSpPr>
            <p:spPr bwMode="auto">
              <a:xfrm>
                <a:off x="241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3" name="Freeform 1497"/>
              <p:cNvSpPr>
                <a:spLocks/>
              </p:cNvSpPr>
              <p:nvPr/>
            </p:nvSpPr>
            <p:spPr bwMode="auto">
              <a:xfrm>
                <a:off x="241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4" name="Freeform 1498"/>
              <p:cNvSpPr>
                <a:spLocks/>
              </p:cNvSpPr>
              <p:nvPr/>
            </p:nvSpPr>
            <p:spPr bwMode="auto">
              <a:xfrm>
                <a:off x="2424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5" name="Freeform 1499"/>
              <p:cNvSpPr>
                <a:spLocks/>
              </p:cNvSpPr>
              <p:nvPr/>
            </p:nvSpPr>
            <p:spPr bwMode="auto">
              <a:xfrm>
                <a:off x="2424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6" name="Freeform 1500"/>
              <p:cNvSpPr>
                <a:spLocks/>
              </p:cNvSpPr>
              <p:nvPr/>
            </p:nvSpPr>
            <p:spPr bwMode="auto">
              <a:xfrm>
                <a:off x="2424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7" name="Freeform 1501"/>
              <p:cNvSpPr>
                <a:spLocks/>
              </p:cNvSpPr>
              <p:nvPr/>
            </p:nvSpPr>
            <p:spPr bwMode="auto">
              <a:xfrm>
                <a:off x="242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8" name="Freeform 1502"/>
              <p:cNvSpPr>
                <a:spLocks/>
              </p:cNvSpPr>
              <p:nvPr/>
            </p:nvSpPr>
            <p:spPr bwMode="auto">
              <a:xfrm>
                <a:off x="2432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49" name="Freeform 1503"/>
              <p:cNvSpPr>
                <a:spLocks/>
              </p:cNvSpPr>
              <p:nvPr/>
            </p:nvSpPr>
            <p:spPr bwMode="auto">
              <a:xfrm>
                <a:off x="2432" y="1392"/>
                <a:ext cx="2617" cy="632"/>
              </a:xfrm>
              <a:custGeom>
                <a:avLst/>
                <a:gdLst>
                  <a:gd name="T0" fmla="*/ 2609 w 2617"/>
                  <a:gd name="T1" fmla="*/ 0 h 632"/>
                  <a:gd name="T2" fmla="*/ 0 w 2617"/>
                  <a:gd name="T3" fmla="*/ 632 h 632"/>
                  <a:gd name="T4" fmla="*/ 16 w 2617"/>
                  <a:gd name="T5" fmla="*/ 632 h 632"/>
                  <a:gd name="T6" fmla="*/ 2617 w 2617"/>
                  <a:gd name="T7" fmla="*/ 0 h 632"/>
                  <a:gd name="T8" fmla="*/ 2609 w 261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7"/>
                  <a:gd name="T16" fmla="*/ 0 h 632"/>
                  <a:gd name="T17" fmla="*/ 2617 w 261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7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2617" y="0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0" name="Freeform 1504"/>
              <p:cNvSpPr>
                <a:spLocks/>
              </p:cNvSpPr>
              <p:nvPr/>
            </p:nvSpPr>
            <p:spPr bwMode="auto">
              <a:xfrm>
                <a:off x="244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1" name="Freeform 1505"/>
              <p:cNvSpPr>
                <a:spLocks/>
              </p:cNvSpPr>
              <p:nvPr/>
            </p:nvSpPr>
            <p:spPr bwMode="auto">
              <a:xfrm>
                <a:off x="245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2" name="Freeform 1506"/>
              <p:cNvSpPr>
                <a:spLocks/>
              </p:cNvSpPr>
              <p:nvPr/>
            </p:nvSpPr>
            <p:spPr bwMode="auto">
              <a:xfrm>
                <a:off x="2456" y="1392"/>
                <a:ext cx="2617" cy="632"/>
              </a:xfrm>
              <a:custGeom>
                <a:avLst/>
                <a:gdLst>
                  <a:gd name="T0" fmla="*/ 2609 w 2617"/>
                  <a:gd name="T1" fmla="*/ 0 h 632"/>
                  <a:gd name="T2" fmla="*/ 0 w 2617"/>
                  <a:gd name="T3" fmla="*/ 632 h 632"/>
                  <a:gd name="T4" fmla="*/ 8 w 2617"/>
                  <a:gd name="T5" fmla="*/ 632 h 632"/>
                  <a:gd name="T6" fmla="*/ 2617 w 2617"/>
                  <a:gd name="T7" fmla="*/ 0 h 632"/>
                  <a:gd name="T8" fmla="*/ 2609 w 261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7"/>
                  <a:gd name="T16" fmla="*/ 0 h 632"/>
                  <a:gd name="T17" fmla="*/ 2617 w 261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7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17" y="0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3" name="Freeform 1507"/>
              <p:cNvSpPr>
                <a:spLocks/>
              </p:cNvSpPr>
              <p:nvPr/>
            </p:nvSpPr>
            <p:spPr bwMode="auto">
              <a:xfrm>
                <a:off x="246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4" name="Freeform 1508"/>
              <p:cNvSpPr>
                <a:spLocks/>
              </p:cNvSpPr>
              <p:nvPr/>
            </p:nvSpPr>
            <p:spPr bwMode="auto">
              <a:xfrm>
                <a:off x="246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5" name="Freeform 1509"/>
              <p:cNvSpPr>
                <a:spLocks/>
              </p:cNvSpPr>
              <p:nvPr/>
            </p:nvSpPr>
            <p:spPr bwMode="auto">
              <a:xfrm>
                <a:off x="247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6" name="Freeform 1510"/>
              <p:cNvSpPr>
                <a:spLocks/>
              </p:cNvSpPr>
              <p:nvPr/>
            </p:nvSpPr>
            <p:spPr bwMode="auto">
              <a:xfrm>
                <a:off x="2472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7" name="Freeform 1511"/>
              <p:cNvSpPr>
                <a:spLocks/>
              </p:cNvSpPr>
              <p:nvPr/>
            </p:nvSpPr>
            <p:spPr bwMode="auto">
              <a:xfrm>
                <a:off x="2472" y="1392"/>
                <a:ext cx="2617" cy="632"/>
              </a:xfrm>
              <a:custGeom>
                <a:avLst/>
                <a:gdLst>
                  <a:gd name="T0" fmla="*/ 2609 w 2617"/>
                  <a:gd name="T1" fmla="*/ 0 h 632"/>
                  <a:gd name="T2" fmla="*/ 0 w 2617"/>
                  <a:gd name="T3" fmla="*/ 632 h 632"/>
                  <a:gd name="T4" fmla="*/ 16 w 2617"/>
                  <a:gd name="T5" fmla="*/ 632 h 632"/>
                  <a:gd name="T6" fmla="*/ 2617 w 2617"/>
                  <a:gd name="T7" fmla="*/ 0 h 632"/>
                  <a:gd name="T8" fmla="*/ 2609 w 261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7"/>
                  <a:gd name="T16" fmla="*/ 0 h 632"/>
                  <a:gd name="T17" fmla="*/ 2617 w 261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7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2617" y="0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8" name="Freeform 1512"/>
              <p:cNvSpPr>
                <a:spLocks/>
              </p:cNvSpPr>
              <p:nvPr/>
            </p:nvSpPr>
            <p:spPr bwMode="auto">
              <a:xfrm>
                <a:off x="248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59" name="Freeform 1513"/>
              <p:cNvSpPr>
                <a:spLocks/>
              </p:cNvSpPr>
              <p:nvPr/>
            </p:nvSpPr>
            <p:spPr bwMode="auto">
              <a:xfrm>
                <a:off x="248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0" name="Freeform 1514"/>
              <p:cNvSpPr>
                <a:spLocks/>
              </p:cNvSpPr>
              <p:nvPr/>
            </p:nvSpPr>
            <p:spPr bwMode="auto">
              <a:xfrm>
                <a:off x="248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1" name="Freeform 1515"/>
              <p:cNvSpPr>
                <a:spLocks/>
              </p:cNvSpPr>
              <p:nvPr/>
            </p:nvSpPr>
            <p:spPr bwMode="auto">
              <a:xfrm>
                <a:off x="248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2" name="Freeform 1516"/>
              <p:cNvSpPr>
                <a:spLocks/>
              </p:cNvSpPr>
              <p:nvPr/>
            </p:nvSpPr>
            <p:spPr bwMode="auto">
              <a:xfrm>
                <a:off x="248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3" name="Freeform 1517"/>
              <p:cNvSpPr>
                <a:spLocks/>
              </p:cNvSpPr>
              <p:nvPr/>
            </p:nvSpPr>
            <p:spPr bwMode="auto">
              <a:xfrm>
                <a:off x="249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4" name="Freeform 1518"/>
              <p:cNvSpPr>
                <a:spLocks/>
              </p:cNvSpPr>
              <p:nvPr/>
            </p:nvSpPr>
            <p:spPr bwMode="auto">
              <a:xfrm>
                <a:off x="249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5" name="Freeform 1519"/>
              <p:cNvSpPr>
                <a:spLocks/>
              </p:cNvSpPr>
              <p:nvPr/>
            </p:nvSpPr>
            <p:spPr bwMode="auto">
              <a:xfrm>
                <a:off x="2496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6" name="Freeform 1520"/>
              <p:cNvSpPr>
                <a:spLocks/>
              </p:cNvSpPr>
              <p:nvPr/>
            </p:nvSpPr>
            <p:spPr bwMode="auto">
              <a:xfrm>
                <a:off x="2496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7" name="Freeform 1521"/>
              <p:cNvSpPr>
                <a:spLocks/>
              </p:cNvSpPr>
              <p:nvPr/>
            </p:nvSpPr>
            <p:spPr bwMode="auto">
              <a:xfrm>
                <a:off x="2504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8" name="Freeform 1522"/>
              <p:cNvSpPr>
                <a:spLocks/>
              </p:cNvSpPr>
              <p:nvPr/>
            </p:nvSpPr>
            <p:spPr bwMode="auto">
              <a:xfrm>
                <a:off x="250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69" name="Freeform 1523"/>
              <p:cNvSpPr>
                <a:spLocks/>
              </p:cNvSpPr>
              <p:nvPr/>
            </p:nvSpPr>
            <p:spPr bwMode="auto">
              <a:xfrm>
                <a:off x="251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0" name="Freeform 1524"/>
              <p:cNvSpPr>
                <a:spLocks/>
              </p:cNvSpPr>
              <p:nvPr/>
            </p:nvSpPr>
            <p:spPr bwMode="auto">
              <a:xfrm>
                <a:off x="251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1" name="Freeform 1525"/>
              <p:cNvSpPr>
                <a:spLocks/>
              </p:cNvSpPr>
              <p:nvPr/>
            </p:nvSpPr>
            <p:spPr bwMode="auto">
              <a:xfrm>
                <a:off x="251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2" name="Freeform 1526"/>
              <p:cNvSpPr>
                <a:spLocks/>
              </p:cNvSpPr>
              <p:nvPr/>
            </p:nvSpPr>
            <p:spPr bwMode="auto">
              <a:xfrm>
                <a:off x="2512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3" name="Freeform 1527"/>
              <p:cNvSpPr>
                <a:spLocks/>
              </p:cNvSpPr>
              <p:nvPr/>
            </p:nvSpPr>
            <p:spPr bwMode="auto">
              <a:xfrm>
                <a:off x="2520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4" name="Freeform 1528"/>
              <p:cNvSpPr>
                <a:spLocks/>
              </p:cNvSpPr>
              <p:nvPr/>
            </p:nvSpPr>
            <p:spPr bwMode="auto">
              <a:xfrm>
                <a:off x="2520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5" name="Freeform 1529"/>
              <p:cNvSpPr>
                <a:spLocks/>
              </p:cNvSpPr>
              <p:nvPr/>
            </p:nvSpPr>
            <p:spPr bwMode="auto">
              <a:xfrm>
                <a:off x="252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6" name="Freeform 1530"/>
              <p:cNvSpPr>
                <a:spLocks/>
              </p:cNvSpPr>
              <p:nvPr/>
            </p:nvSpPr>
            <p:spPr bwMode="auto">
              <a:xfrm>
                <a:off x="252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7" name="Freeform 1531"/>
              <p:cNvSpPr>
                <a:spLocks/>
              </p:cNvSpPr>
              <p:nvPr/>
            </p:nvSpPr>
            <p:spPr bwMode="auto">
              <a:xfrm>
                <a:off x="253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8" name="Freeform 1532"/>
              <p:cNvSpPr>
                <a:spLocks/>
              </p:cNvSpPr>
              <p:nvPr/>
            </p:nvSpPr>
            <p:spPr bwMode="auto">
              <a:xfrm>
                <a:off x="253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79" name="Freeform 1533"/>
              <p:cNvSpPr>
                <a:spLocks/>
              </p:cNvSpPr>
              <p:nvPr/>
            </p:nvSpPr>
            <p:spPr bwMode="auto">
              <a:xfrm>
                <a:off x="2544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0" name="Freeform 1534"/>
              <p:cNvSpPr>
                <a:spLocks/>
              </p:cNvSpPr>
              <p:nvPr/>
            </p:nvSpPr>
            <p:spPr bwMode="auto">
              <a:xfrm>
                <a:off x="254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1" name="Freeform 1535"/>
              <p:cNvSpPr>
                <a:spLocks/>
              </p:cNvSpPr>
              <p:nvPr/>
            </p:nvSpPr>
            <p:spPr bwMode="auto">
              <a:xfrm>
                <a:off x="254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2" name="Freeform 1536"/>
              <p:cNvSpPr>
                <a:spLocks/>
              </p:cNvSpPr>
              <p:nvPr/>
            </p:nvSpPr>
            <p:spPr bwMode="auto">
              <a:xfrm>
                <a:off x="2552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3" name="Freeform 1537"/>
              <p:cNvSpPr>
                <a:spLocks/>
              </p:cNvSpPr>
              <p:nvPr/>
            </p:nvSpPr>
            <p:spPr bwMode="auto">
              <a:xfrm>
                <a:off x="2560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4" name="Freeform 1538"/>
              <p:cNvSpPr>
                <a:spLocks/>
              </p:cNvSpPr>
              <p:nvPr/>
            </p:nvSpPr>
            <p:spPr bwMode="auto">
              <a:xfrm>
                <a:off x="256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5" name="Freeform 1539"/>
              <p:cNvSpPr>
                <a:spLocks/>
              </p:cNvSpPr>
              <p:nvPr/>
            </p:nvSpPr>
            <p:spPr bwMode="auto">
              <a:xfrm>
                <a:off x="256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6" name="Freeform 1540"/>
              <p:cNvSpPr>
                <a:spLocks/>
              </p:cNvSpPr>
              <p:nvPr/>
            </p:nvSpPr>
            <p:spPr bwMode="auto">
              <a:xfrm>
                <a:off x="256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7" name="Freeform 1541"/>
              <p:cNvSpPr>
                <a:spLocks/>
              </p:cNvSpPr>
              <p:nvPr/>
            </p:nvSpPr>
            <p:spPr bwMode="auto">
              <a:xfrm>
                <a:off x="256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8" name="Freeform 1542"/>
              <p:cNvSpPr>
                <a:spLocks/>
              </p:cNvSpPr>
              <p:nvPr/>
            </p:nvSpPr>
            <p:spPr bwMode="auto">
              <a:xfrm>
                <a:off x="257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89" name="Freeform 1543"/>
              <p:cNvSpPr>
                <a:spLocks/>
              </p:cNvSpPr>
              <p:nvPr/>
            </p:nvSpPr>
            <p:spPr bwMode="auto">
              <a:xfrm>
                <a:off x="257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0" name="Freeform 1544"/>
              <p:cNvSpPr>
                <a:spLocks/>
              </p:cNvSpPr>
              <p:nvPr/>
            </p:nvSpPr>
            <p:spPr bwMode="auto">
              <a:xfrm>
                <a:off x="2576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1" name="Freeform 1545"/>
              <p:cNvSpPr>
                <a:spLocks/>
              </p:cNvSpPr>
              <p:nvPr/>
            </p:nvSpPr>
            <p:spPr bwMode="auto">
              <a:xfrm>
                <a:off x="2584" y="1392"/>
                <a:ext cx="2617" cy="632"/>
              </a:xfrm>
              <a:custGeom>
                <a:avLst/>
                <a:gdLst>
                  <a:gd name="T0" fmla="*/ 2601 w 2617"/>
                  <a:gd name="T1" fmla="*/ 0 h 632"/>
                  <a:gd name="T2" fmla="*/ 0 w 2617"/>
                  <a:gd name="T3" fmla="*/ 632 h 632"/>
                  <a:gd name="T4" fmla="*/ 16 w 2617"/>
                  <a:gd name="T5" fmla="*/ 632 h 632"/>
                  <a:gd name="T6" fmla="*/ 2617 w 2617"/>
                  <a:gd name="T7" fmla="*/ 0 h 632"/>
                  <a:gd name="T8" fmla="*/ 2601 w 261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7"/>
                  <a:gd name="T16" fmla="*/ 0 h 632"/>
                  <a:gd name="T17" fmla="*/ 2617 w 261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7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16" y="632"/>
                    </a:lnTo>
                    <a:lnTo>
                      <a:pt x="2617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2" name="Freeform 1546"/>
              <p:cNvSpPr>
                <a:spLocks/>
              </p:cNvSpPr>
              <p:nvPr/>
            </p:nvSpPr>
            <p:spPr bwMode="auto">
              <a:xfrm>
                <a:off x="2600" y="1392"/>
                <a:ext cx="2617" cy="632"/>
              </a:xfrm>
              <a:custGeom>
                <a:avLst/>
                <a:gdLst>
                  <a:gd name="T0" fmla="*/ 2601 w 2617"/>
                  <a:gd name="T1" fmla="*/ 0 h 632"/>
                  <a:gd name="T2" fmla="*/ 0 w 2617"/>
                  <a:gd name="T3" fmla="*/ 632 h 632"/>
                  <a:gd name="T4" fmla="*/ 8 w 2617"/>
                  <a:gd name="T5" fmla="*/ 632 h 632"/>
                  <a:gd name="T6" fmla="*/ 2617 w 2617"/>
                  <a:gd name="T7" fmla="*/ 0 h 632"/>
                  <a:gd name="T8" fmla="*/ 2601 w 261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7"/>
                  <a:gd name="T16" fmla="*/ 0 h 632"/>
                  <a:gd name="T17" fmla="*/ 2617 w 261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7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17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3" name="Freeform 1547"/>
              <p:cNvSpPr>
                <a:spLocks/>
              </p:cNvSpPr>
              <p:nvPr/>
            </p:nvSpPr>
            <p:spPr bwMode="auto">
              <a:xfrm>
                <a:off x="260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4" name="Freeform 1548"/>
              <p:cNvSpPr>
                <a:spLocks/>
              </p:cNvSpPr>
              <p:nvPr/>
            </p:nvSpPr>
            <p:spPr bwMode="auto">
              <a:xfrm>
                <a:off x="260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5" name="Freeform 1549"/>
              <p:cNvSpPr>
                <a:spLocks/>
              </p:cNvSpPr>
              <p:nvPr/>
            </p:nvSpPr>
            <p:spPr bwMode="auto">
              <a:xfrm>
                <a:off x="261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6" name="Freeform 1550"/>
              <p:cNvSpPr>
                <a:spLocks/>
              </p:cNvSpPr>
              <p:nvPr/>
            </p:nvSpPr>
            <p:spPr bwMode="auto">
              <a:xfrm>
                <a:off x="2616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7" name="Freeform 1551"/>
              <p:cNvSpPr>
                <a:spLocks/>
              </p:cNvSpPr>
              <p:nvPr/>
            </p:nvSpPr>
            <p:spPr bwMode="auto">
              <a:xfrm>
                <a:off x="2624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8" name="Freeform 1552"/>
              <p:cNvSpPr>
                <a:spLocks/>
              </p:cNvSpPr>
              <p:nvPr/>
            </p:nvSpPr>
            <p:spPr bwMode="auto">
              <a:xfrm>
                <a:off x="262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299" name="Freeform 1553"/>
              <p:cNvSpPr>
                <a:spLocks/>
              </p:cNvSpPr>
              <p:nvPr/>
            </p:nvSpPr>
            <p:spPr bwMode="auto">
              <a:xfrm>
                <a:off x="262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0" name="Freeform 1554"/>
              <p:cNvSpPr>
                <a:spLocks/>
              </p:cNvSpPr>
              <p:nvPr/>
            </p:nvSpPr>
            <p:spPr bwMode="auto">
              <a:xfrm>
                <a:off x="263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1" name="Freeform 1555"/>
              <p:cNvSpPr>
                <a:spLocks/>
              </p:cNvSpPr>
              <p:nvPr/>
            </p:nvSpPr>
            <p:spPr bwMode="auto">
              <a:xfrm>
                <a:off x="2632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2" name="Freeform 1556"/>
              <p:cNvSpPr>
                <a:spLocks/>
              </p:cNvSpPr>
              <p:nvPr/>
            </p:nvSpPr>
            <p:spPr bwMode="auto">
              <a:xfrm>
                <a:off x="2640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3" name="Freeform 1557"/>
              <p:cNvSpPr>
                <a:spLocks/>
              </p:cNvSpPr>
              <p:nvPr/>
            </p:nvSpPr>
            <p:spPr bwMode="auto">
              <a:xfrm>
                <a:off x="2640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4" name="Freeform 1558"/>
              <p:cNvSpPr>
                <a:spLocks/>
              </p:cNvSpPr>
              <p:nvPr/>
            </p:nvSpPr>
            <p:spPr bwMode="auto">
              <a:xfrm>
                <a:off x="2640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5" name="Freeform 1559"/>
              <p:cNvSpPr>
                <a:spLocks/>
              </p:cNvSpPr>
              <p:nvPr/>
            </p:nvSpPr>
            <p:spPr bwMode="auto">
              <a:xfrm>
                <a:off x="2640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6" name="Freeform 1560"/>
              <p:cNvSpPr>
                <a:spLocks/>
              </p:cNvSpPr>
              <p:nvPr/>
            </p:nvSpPr>
            <p:spPr bwMode="auto">
              <a:xfrm>
                <a:off x="264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7" name="Freeform 1561"/>
              <p:cNvSpPr>
                <a:spLocks/>
              </p:cNvSpPr>
              <p:nvPr/>
            </p:nvSpPr>
            <p:spPr bwMode="auto">
              <a:xfrm>
                <a:off x="264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8" name="Freeform 1562"/>
              <p:cNvSpPr>
                <a:spLocks/>
              </p:cNvSpPr>
              <p:nvPr/>
            </p:nvSpPr>
            <p:spPr bwMode="auto">
              <a:xfrm>
                <a:off x="264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09" name="Freeform 1563"/>
              <p:cNvSpPr>
                <a:spLocks/>
              </p:cNvSpPr>
              <p:nvPr/>
            </p:nvSpPr>
            <p:spPr bwMode="auto">
              <a:xfrm>
                <a:off x="264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0" name="Freeform 1564"/>
              <p:cNvSpPr>
                <a:spLocks/>
              </p:cNvSpPr>
              <p:nvPr/>
            </p:nvSpPr>
            <p:spPr bwMode="auto">
              <a:xfrm>
                <a:off x="264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1" name="Freeform 1565"/>
              <p:cNvSpPr>
                <a:spLocks/>
              </p:cNvSpPr>
              <p:nvPr/>
            </p:nvSpPr>
            <p:spPr bwMode="auto">
              <a:xfrm>
                <a:off x="265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2" name="Freeform 1566"/>
              <p:cNvSpPr>
                <a:spLocks/>
              </p:cNvSpPr>
              <p:nvPr/>
            </p:nvSpPr>
            <p:spPr bwMode="auto">
              <a:xfrm>
                <a:off x="265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3" name="Freeform 1567"/>
              <p:cNvSpPr>
                <a:spLocks/>
              </p:cNvSpPr>
              <p:nvPr/>
            </p:nvSpPr>
            <p:spPr bwMode="auto">
              <a:xfrm>
                <a:off x="265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4" name="Freeform 1568"/>
              <p:cNvSpPr>
                <a:spLocks/>
              </p:cNvSpPr>
              <p:nvPr/>
            </p:nvSpPr>
            <p:spPr bwMode="auto">
              <a:xfrm>
                <a:off x="2656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5" name="Freeform 1569"/>
              <p:cNvSpPr>
                <a:spLocks/>
              </p:cNvSpPr>
              <p:nvPr/>
            </p:nvSpPr>
            <p:spPr bwMode="auto">
              <a:xfrm>
                <a:off x="2656" y="1392"/>
                <a:ext cx="2617" cy="632"/>
              </a:xfrm>
              <a:custGeom>
                <a:avLst/>
                <a:gdLst>
                  <a:gd name="T0" fmla="*/ 2609 w 2617"/>
                  <a:gd name="T1" fmla="*/ 0 h 632"/>
                  <a:gd name="T2" fmla="*/ 0 w 2617"/>
                  <a:gd name="T3" fmla="*/ 632 h 632"/>
                  <a:gd name="T4" fmla="*/ 8 w 2617"/>
                  <a:gd name="T5" fmla="*/ 632 h 632"/>
                  <a:gd name="T6" fmla="*/ 2617 w 2617"/>
                  <a:gd name="T7" fmla="*/ 0 h 632"/>
                  <a:gd name="T8" fmla="*/ 2609 w 261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7"/>
                  <a:gd name="T16" fmla="*/ 0 h 632"/>
                  <a:gd name="T17" fmla="*/ 2617 w 261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7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17" y="0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6" name="Freeform 1570"/>
              <p:cNvSpPr>
                <a:spLocks/>
              </p:cNvSpPr>
              <p:nvPr/>
            </p:nvSpPr>
            <p:spPr bwMode="auto">
              <a:xfrm>
                <a:off x="266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7" name="Freeform 1571"/>
              <p:cNvSpPr>
                <a:spLocks/>
              </p:cNvSpPr>
              <p:nvPr/>
            </p:nvSpPr>
            <p:spPr bwMode="auto">
              <a:xfrm>
                <a:off x="267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8" name="Freeform 1572"/>
              <p:cNvSpPr>
                <a:spLocks/>
              </p:cNvSpPr>
              <p:nvPr/>
            </p:nvSpPr>
            <p:spPr bwMode="auto">
              <a:xfrm>
                <a:off x="2672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19" name="Freeform 1573"/>
              <p:cNvSpPr>
                <a:spLocks/>
              </p:cNvSpPr>
              <p:nvPr/>
            </p:nvSpPr>
            <p:spPr bwMode="auto">
              <a:xfrm>
                <a:off x="2680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0" name="Freeform 1574"/>
              <p:cNvSpPr>
                <a:spLocks/>
              </p:cNvSpPr>
              <p:nvPr/>
            </p:nvSpPr>
            <p:spPr bwMode="auto">
              <a:xfrm>
                <a:off x="2680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1" name="Freeform 1575"/>
              <p:cNvSpPr>
                <a:spLocks/>
              </p:cNvSpPr>
              <p:nvPr/>
            </p:nvSpPr>
            <p:spPr bwMode="auto">
              <a:xfrm>
                <a:off x="2680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2" name="Freeform 1576"/>
              <p:cNvSpPr>
                <a:spLocks/>
              </p:cNvSpPr>
              <p:nvPr/>
            </p:nvSpPr>
            <p:spPr bwMode="auto">
              <a:xfrm>
                <a:off x="2680" y="1392"/>
                <a:ext cx="2617" cy="632"/>
              </a:xfrm>
              <a:custGeom>
                <a:avLst/>
                <a:gdLst>
                  <a:gd name="T0" fmla="*/ 2609 w 2617"/>
                  <a:gd name="T1" fmla="*/ 0 h 632"/>
                  <a:gd name="T2" fmla="*/ 0 w 2617"/>
                  <a:gd name="T3" fmla="*/ 632 h 632"/>
                  <a:gd name="T4" fmla="*/ 8 w 2617"/>
                  <a:gd name="T5" fmla="*/ 632 h 632"/>
                  <a:gd name="T6" fmla="*/ 2617 w 2617"/>
                  <a:gd name="T7" fmla="*/ 0 h 632"/>
                  <a:gd name="T8" fmla="*/ 2609 w 2617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17"/>
                  <a:gd name="T16" fmla="*/ 0 h 632"/>
                  <a:gd name="T17" fmla="*/ 2617 w 2617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17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17" y="0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3" name="Freeform 1577"/>
              <p:cNvSpPr>
                <a:spLocks/>
              </p:cNvSpPr>
              <p:nvPr/>
            </p:nvSpPr>
            <p:spPr bwMode="auto">
              <a:xfrm>
                <a:off x="268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4" name="Freeform 1578"/>
              <p:cNvSpPr>
                <a:spLocks/>
              </p:cNvSpPr>
              <p:nvPr/>
            </p:nvSpPr>
            <p:spPr bwMode="auto">
              <a:xfrm>
                <a:off x="268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5" name="Freeform 1579"/>
              <p:cNvSpPr>
                <a:spLocks/>
              </p:cNvSpPr>
              <p:nvPr/>
            </p:nvSpPr>
            <p:spPr bwMode="auto">
              <a:xfrm>
                <a:off x="269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6" name="Freeform 1580"/>
              <p:cNvSpPr>
                <a:spLocks/>
              </p:cNvSpPr>
              <p:nvPr/>
            </p:nvSpPr>
            <p:spPr bwMode="auto">
              <a:xfrm>
                <a:off x="269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7" name="Freeform 1581"/>
              <p:cNvSpPr>
                <a:spLocks/>
              </p:cNvSpPr>
              <p:nvPr/>
            </p:nvSpPr>
            <p:spPr bwMode="auto">
              <a:xfrm>
                <a:off x="2696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8" name="Freeform 1582"/>
              <p:cNvSpPr>
                <a:spLocks/>
              </p:cNvSpPr>
              <p:nvPr/>
            </p:nvSpPr>
            <p:spPr bwMode="auto">
              <a:xfrm>
                <a:off x="2704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29" name="Freeform 1583"/>
              <p:cNvSpPr>
                <a:spLocks/>
              </p:cNvSpPr>
              <p:nvPr/>
            </p:nvSpPr>
            <p:spPr bwMode="auto">
              <a:xfrm>
                <a:off x="2704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0" name="Freeform 1584"/>
              <p:cNvSpPr>
                <a:spLocks/>
              </p:cNvSpPr>
              <p:nvPr/>
            </p:nvSpPr>
            <p:spPr bwMode="auto">
              <a:xfrm>
                <a:off x="2704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1" name="Freeform 1585"/>
              <p:cNvSpPr>
                <a:spLocks/>
              </p:cNvSpPr>
              <p:nvPr/>
            </p:nvSpPr>
            <p:spPr bwMode="auto">
              <a:xfrm>
                <a:off x="270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2" name="Freeform 1586"/>
              <p:cNvSpPr>
                <a:spLocks/>
              </p:cNvSpPr>
              <p:nvPr/>
            </p:nvSpPr>
            <p:spPr bwMode="auto">
              <a:xfrm>
                <a:off x="271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3" name="Freeform 1587"/>
              <p:cNvSpPr>
                <a:spLocks/>
              </p:cNvSpPr>
              <p:nvPr/>
            </p:nvSpPr>
            <p:spPr bwMode="auto">
              <a:xfrm>
                <a:off x="271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4" name="Freeform 1588"/>
              <p:cNvSpPr>
                <a:spLocks/>
              </p:cNvSpPr>
              <p:nvPr/>
            </p:nvSpPr>
            <p:spPr bwMode="auto">
              <a:xfrm>
                <a:off x="2712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5" name="Freeform 1589"/>
              <p:cNvSpPr>
                <a:spLocks/>
              </p:cNvSpPr>
              <p:nvPr/>
            </p:nvSpPr>
            <p:spPr bwMode="auto">
              <a:xfrm>
                <a:off x="2712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6" name="Freeform 1590"/>
              <p:cNvSpPr>
                <a:spLocks/>
              </p:cNvSpPr>
              <p:nvPr/>
            </p:nvSpPr>
            <p:spPr bwMode="auto">
              <a:xfrm>
                <a:off x="2712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7" name="Freeform 1591"/>
              <p:cNvSpPr>
                <a:spLocks/>
              </p:cNvSpPr>
              <p:nvPr/>
            </p:nvSpPr>
            <p:spPr bwMode="auto">
              <a:xfrm>
                <a:off x="2720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8" name="Freeform 1592"/>
              <p:cNvSpPr>
                <a:spLocks/>
              </p:cNvSpPr>
              <p:nvPr/>
            </p:nvSpPr>
            <p:spPr bwMode="auto">
              <a:xfrm>
                <a:off x="2720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39" name="Freeform 1593"/>
              <p:cNvSpPr>
                <a:spLocks/>
              </p:cNvSpPr>
              <p:nvPr/>
            </p:nvSpPr>
            <p:spPr bwMode="auto">
              <a:xfrm>
                <a:off x="2720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0" name="Freeform 1594"/>
              <p:cNvSpPr>
                <a:spLocks/>
              </p:cNvSpPr>
              <p:nvPr/>
            </p:nvSpPr>
            <p:spPr bwMode="auto">
              <a:xfrm>
                <a:off x="2720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1" name="Freeform 1595"/>
              <p:cNvSpPr>
                <a:spLocks/>
              </p:cNvSpPr>
              <p:nvPr/>
            </p:nvSpPr>
            <p:spPr bwMode="auto">
              <a:xfrm>
                <a:off x="2728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2" name="Freeform 1596"/>
              <p:cNvSpPr>
                <a:spLocks/>
              </p:cNvSpPr>
              <p:nvPr/>
            </p:nvSpPr>
            <p:spPr bwMode="auto">
              <a:xfrm>
                <a:off x="2728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3" name="Freeform 1597"/>
              <p:cNvSpPr>
                <a:spLocks/>
              </p:cNvSpPr>
              <p:nvPr/>
            </p:nvSpPr>
            <p:spPr bwMode="auto">
              <a:xfrm>
                <a:off x="2728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4" name="Freeform 1598"/>
              <p:cNvSpPr>
                <a:spLocks/>
              </p:cNvSpPr>
              <p:nvPr/>
            </p:nvSpPr>
            <p:spPr bwMode="auto">
              <a:xfrm>
                <a:off x="273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5" name="Freeform 1599"/>
              <p:cNvSpPr>
                <a:spLocks/>
              </p:cNvSpPr>
              <p:nvPr/>
            </p:nvSpPr>
            <p:spPr bwMode="auto">
              <a:xfrm>
                <a:off x="2736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6" name="Freeform 1600"/>
              <p:cNvSpPr>
                <a:spLocks/>
              </p:cNvSpPr>
              <p:nvPr/>
            </p:nvSpPr>
            <p:spPr bwMode="auto">
              <a:xfrm>
                <a:off x="2736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7" name="Freeform 1601"/>
              <p:cNvSpPr>
                <a:spLocks/>
              </p:cNvSpPr>
              <p:nvPr/>
            </p:nvSpPr>
            <p:spPr bwMode="auto">
              <a:xfrm>
                <a:off x="2736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8" name="Freeform 1602"/>
              <p:cNvSpPr>
                <a:spLocks/>
              </p:cNvSpPr>
              <p:nvPr/>
            </p:nvSpPr>
            <p:spPr bwMode="auto">
              <a:xfrm>
                <a:off x="2744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49" name="Freeform 1603"/>
              <p:cNvSpPr>
                <a:spLocks/>
              </p:cNvSpPr>
              <p:nvPr/>
            </p:nvSpPr>
            <p:spPr bwMode="auto">
              <a:xfrm>
                <a:off x="2744" y="1392"/>
                <a:ext cx="2609" cy="632"/>
              </a:xfrm>
              <a:custGeom>
                <a:avLst/>
                <a:gdLst>
                  <a:gd name="T0" fmla="*/ 2601 w 2609"/>
                  <a:gd name="T1" fmla="*/ 0 h 632"/>
                  <a:gd name="T2" fmla="*/ 0 w 2609"/>
                  <a:gd name="T3" fmla="*/ 632 h 632"/>
                  <a:gd name="T4" fmla="*/ 0 w 2609"/>
                  <a:gd name="T5" fmla="*/ 632 h 632"/>
                  <a:gd name="T6" fmla="*/ 2609 w 2609"/>
                  <a:gd name="T7" fmla="*/ 0 h 632"/>
                  <a:gd name="T8" fmla="*/ 2601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9" y="0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50" name="Freeform 1604"/>
              <p:cNvSpPr>
                <a:spLocks/>
              </p:cNvSpPr>
              <p:nvPr/>
            </p:nvSpPr>
            <p:spPr bwMode="auto">
              <a:xfrm>
                <a:off x="2744" y="1392"/>
                <a:ext cx="2609" cy="632"/>
              </a:xfrm>
              <a:custGeom>
                <a:avLst/>
                <a:gdLst>
                  <a:gd name="T0" fmla="*/ 2609 w 2609"/>
                  <a:gd name="T1" fmla="*/ 0 h 632"/>
                  <a:gd name="T2" fmla="*/ 0 w 2609"/>
                  <a:gd name="T3" fmla="*/ 632 h 632"/>
                  <a:gd name="T4" fmla="*/ 8 w 2609"/>
                  <a:gd name="T5" fmla="*/ 632 h 632"/>
                  <a:gd name="T6" fmla="*/ 2609 w 2609"/>
                  <a:gd name="T7" fmla="*/ 0 h 632"/>
                  <a:gd name="T8" fmla="*/ 2609 w 2609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9"/>
                  <a:gd name="T16" fmla="*/ 0 h 632"/>
                  <a:gd name="T17" fmla="*/ 2609 w 2609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9" h="632">
                    <a:moveTo>
                      <a:pt x="2609" y="0"/>
                    </a:moveTo>
                    <a:lnTo>
                      <a:pt x="0" y="632"/>
                    </a:lnTo>
                    <a:lnTo>
                      <a:pt x="8" y="632"/>
                    </a:lnTo>
                    <a:lnTo>
                      <a:pt x="2609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51" name="Freeform 1605"/>
              <p:cNvSpPr>
                <a:spLocks/>
              </p:cNvSpPr>
              <p:nvPr/>
            </p:nvSpPr>
            <p:spPr bwMode="auto">
              <a:xfrm>
                <a:off x="275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46352" name="Freeform 1606"/>
              <p:cNvSpPr>
                <a:spLocks/>
              </p:cNvSpPr>
              <p:nvPr/>
            </p:nvSpPr>
            <p:spPr bwMode="auto">
              <a:xfrm>
                <a:off x="2752" y="1392"/>
                <a:ext cx="2601" cy="632"/>
              </a:xfrm>
              <a:custGeom>
                <a:avLst/>
                <a:gdLst>
                  <a:gd name="T0" fmla="*/ 2601 w 2601"/>
                  <a:gd name="T1" fmla="*/ 0 h 632"/>
                  <a:gd name="T2" fmla="*/ 0 w 2601"/>
                  <a:gd name="T3" fmla="*/ 632 h 632"/>
                  <a:gd name="T4" fmla="*/ 0 w 2601"/>
                  <a:gd name="T5" fmla="*/ 632 h 632"/>
                  <a:gd name="T6" fmla="*/ 2601 w 2601"/>
                  <a:gd name="T7" fmla="*/ 0 h 632"/>
                  <a:gd name="T8" fmla="*/ 2601 w 2601"/>
                  <a:gd name="T9" fmla="*/ 0 h 6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01"/>
                  <a:gd name="T16" fmla="*/ 0 h 632"/>
                  <a:gd name="T17" fmla="*/ 2601 w 2601"/>
                  <a:gd name="T18" fmla="*/ 632 h 6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01" h="632">
                    <a:moveTo>
                      <a:pt x="2601" y="0"/>
                    </a:moveTo>
                    <a:lnTo>
                      <a:pt x="0" y="632"/>
                    </a:lnTo>
                    <a:lnTo>
                      <a:pt x="2601" y="0"/>
                    </a:lnTo>
                    <a:close/>
                  </a:path>
                </a:pathLst>
              </a:custGeom>
              <a:solidFill>
                <a:srgbClr val="FF00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346130" name="Freeform 1608"/>
            <p:cNvSpPr>
              <a:spLocks/>
            </p:cNvSpPr>
            <p:nvPr/>
          </p:nvSpPr>
          <p:spPr bwMode="auto">
            <a:xfrm>
              <a:off x="2752" y="1392"/>
              <a:ext cx="2609" cy="632"/>
            </a:xfrm>
            <a:custGeom>
              <a:avLst/>
              <a:gdLst>
                <a:gd name="T0" fmla="*/ 2601 w 2609"/>
                <a:gd name="T1" fmla="*/ 0 h 632"/>
                <a:gd name="T2" fmla="*/ 0 w 2609"/>
                <a:gd name="T3" fmla="*/ 632 h 632"/>
                <a:gd name="T4" fmla="*/ 8 w 2609"/>
                <a:gd name="T5" fmla="*/ 632 h 632"/>
                <a:gd name="T6" fmla="*/ 2609 w 2609"/>
                <a:gd name="T7" fmla="*/ 0 h 632"/>
                <a:gd name="T8" fmla="*/ 2601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1" y="0"/>
                  </a:moveTo>
                  <a:lnTo>
                    <a:pt x="0" y="632"/>
                  </a:lnTo>
                  <a:lnTo>
                    <a:pt x="8" y="632"/>
                  </a:lnTo>
                  <a:lnTo>
                    <a:pt x="2609" y="0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31" name="Freeform 1609"/>
            <p:cNvSpPr>
              <a:spLocks/>
            </p:cNvSpPr>
            <p:nvPr/>
          </p:nvSpPr>
          <p:spPr bwMode="auto">
            <a:xfrm>
              <a:off x="2760" y="1392"/>
              <a:ext cx="2601" cy="632"/>
            </a:xfrm>
            <a:custGeom>
              <a:avLst/>
              <a:gdLst>
                <a:gd name="T0" fmla="*/ 2601 w 2601"/>
                <a:gd name="T1" fmla="*/ 0 h 632"/>
                <a:gd name="T2" fmla="*/ 0 w 2601"/>
                <a:gd name="T3" fmla="*/ 632 h 632"/>
                <a:gd name="T4" fmla="*/ 0 w 2601"/>
                <a:gd name="T5" fmla="*/ 632 h 632"/>
                <a:gd name="T6" fmla="*/ 2601 w 2601"/>
                <a:gd name="T7" fmla="*/ 0 h 632"/>
                <a:gd name="T8" fmla="*/ 2601 w 2601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1"/>
                <a:gd name="T16" fmla="*/ 0 h 632"/>
                <a:gd name="T17" fmla="*/ 2601 w 2601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1" h="632">
                  <a:moveTo>
                    <a:pt x="2601" y="0"/>
                  </a:moveTo>
                  <a:lnTo>
                    <a:pt x="0" y="632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32" name="Freeform 1610"/>
            <p:cNvSpPr>
              <a:spLocks/>
            </p:cNvSpPr>
            <p:nvPr/>
          </p:nvSpPr>
          <p:spPr bwMode="auto">
            <a:xfrm>
              <a:off x="2760" y="1392"/>
              <a:ext cx="2601" cy="632"/>
            </a:xfrm>
            <a:custGeom>
              <a:avLst/>
              <a:gdLst>
                <a:gd name="T0" fmla="*/ 2601 w 2601"/>
                <a:gd name="T1" fmla="*/ 0 h 632"/>
                <a:gd name="T2" fmla="*/ 0 w 2601"/>
                <a:gd name="T3" fmla="*/ 632 h 632"/>
                <a:gd name="T4" fmla="*/ 0 w 2601"/>
                <a:gd name="T5" fmla="*/ 632 h 632"/>
                <a:gd name="T6" fmla="*/ 2601 w 2601"/>
                <a:gd name="T7" fmla="*/ 0 h 632"/>
                <a:gd name="T8" fmla="*/ 2601 w 2601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1"/>
                <a:gd name="T16" fmla="*/ 0 h 632"/>
                <a:gd name="T17" fmla="*/ 2601 w 2601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1" h="632">
                  <a:moveTo>
                    <a:pt x="2601" y="0"/>
                  </a:moveTo>
                  <a:lnTo>
                    <a:pt x="0" y="632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33" name="Freeform 1611"/>
            <p:cNvSpPr>
              <a:spLocks/>
            </p:cNvSpPr>
            <p:nvPr/>
          </p:nvSpPr>
          <p:spPr bwMode="auto">
            <a:xfrm>
              <a:off x="2760" y="1392"/>
              <a:ext cx="2609" cy="632"/>
            </a:xfrm>
            <a:custGeom>
              <a:avLst/>
              <a:gdLst>
                <a:gd name="T0" fmla="*/ 2601 w 2609"/>
                <a:gd name="T1" fmla="*/ 0 h 632"/>
                <a:gd name="T2" fmla="*/ 0 w 2609"/>
                <a:gd name="T3" fmla="*/ 632 h 632"/>
                <a:gd name="T4" fmla="*/ 0 w 2609"/>
                <a:gd name="T5" fmla="*/ 632 h 632"/>
                <a:gd name="T6" fmla="*/ 2609 w 2609"/>
                <a:gd name="T7" fmla="*/ 0 h 632"/>
                <a:gd name="T8" fmla="*/ 2601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1" y="0"/>
                  </a:moveTo>
                  <a:lnTo>
                    <a:pt x="0" y="632"/>
                  </a:lnTo>
                  <a:lnTo>
                    <a:pt x="2609" y="0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34" name="Freeform 1612"/>
            <p:cNvSpPr>
              <a:spLocks/>
            </p:cNvSpPr>
            <p:nvPr/>
          </p:nvSpPr>
          <p:spPr bwMode="auto">
            <a:xfrm>
              <a:off x="2760" y="1392"/>
              <a:ext cx="2609" cy="632"/>
            </a:xfrm>
            <a:custGeom>
              <a:avLst/>
              <a:gdLst>
                <a:gd name="T0" fmla="*/ 2609 w 2609"/>
                <a:gd name="T1" fmla="*/ 0 h 632"/>
                <a:gd name="T2" fmla="*/ 0 w 2609"/>
                <a:gd name="T3" fmla="*/ 632 h 632"/>
                <a:gd name="T4" fmla="*/ 0 w 2609"/>
                <a:gd name="T5" fmla="*/ 632 h 632"/>
                <a:gd name="T6" fmla="*/ 2609 w 2609"/>
                <a:gd name="T7" fmla="*/ 0 h 632"/>
                <a:gd name="T8" fmla="*/ 2609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9" y="0"/>
                  </a:moveTo>
                  <a:lnTo>
                    <a:pt x="0" y="632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35" name="Freeform 1613"/>
            <p:cNvSpPr>
              <a:spLocks/>
            </p:cNvSpPr>
            <p:nvPr/>
          </p:nvSpPr>
          <p:spPr bwMode="auto">
            <a:xfrm>
              <a:off x="2760" y="1392"/>
              <a:ext cx="2609" cy="632"/>
            </a:xfrm>
            <a:custGeom>
              <a:avLst/>
              <a:gdLst>
                <a:gd name="T0" fmla="*/ 2609 w 2609"/>
                <a:gd name="T1" fmla="*/ 0 h 632"/>
                <a:gd name="T2" fmla="*/ 0 w 2609"/>
                <a:gd name="T3" fmla="*/ 632 h 632"/>
                <a:gd name="T4" fmla="*/ 8 w 2609"/>
                <a:gd name="T5" fmla="*/ 632 h 632"/>
                <a:gd name="T6" fmla="*/ 2609 w 2609"/>
                <a:gd name="T7" fmla="*/ 0 h 632"/>
                <a:gd name="T8" fmla="*/ 2609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9" y="0"/>
                  </a:moveTo>
                  <a:lnTo>
                    <a:pt x="0" y="632"/>
                  </a:lnTo>
                  <a:lnTo>
                    <a:pt x="8" y="632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36" name="Freeform 1614"/>
            <p:cNvSpPr>
              <a:spLocks/>
            </p:cNvSpPr>
            <p:nvPr/>
          </p:nvSpPr>
          <p:spPr bwMode="auto">
            <a:xfrm>
              <a:off x="2768" y="1392"/>
              <a:ext cx="2601" cy="632"/>
            </a:xfrm>
            <a:custGeom>
              <a:avLst/>
              <a:gdLst>
                <a:gd name="T0" fmla="*/ 2601 w 2601"/>
                <a:gd name="T1" fmla="*/ 0 h 632"/>
                <a:gd name="T2" fmla="*/ 0 w 2601"/>
                <a:gd name="T3" fmla="*/ 632 h 632"/>
                <a:gd name="T4" fmla="*/ 0 w 2601"/>
                <a:gd name="T5" fmla="*/ 632 h 632"/>
                <a:gd name="T6" fmla="*/ 2601 w 2601"/>
                <a:gd name="T7" fmla="*/ 0 h 632"/>
                <a:gd name="T8" fmla="*/ 2601 w 2601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1"/>
                <a:gd name="T16" fmla="*/ 0 h 632"/>
                <a:gd name="T17" fmla="*/ 2601 w 2601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1" h="632">
                  <a:moveTo>
                    <a:pt x="2601" y="0"/>
                  </a:moveTo>
                  <a:lnTo>
                    <a:pt x="0" y="632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37" name="Freeform 1615"/>
            <p:cNvSpPr>
              <a:spLocks/>
            </p:cNvSpPr>
            <p:nvPr/>
          </p:nvSpPr>
          <p:spPr bwMode="auto">
            <a:xfrm>
              <a:off x="2768" y="1392"/>
              <a:ext cx="2601" cy="632"/>
            </a:xfrm>
            <a:custGeom>
              <a:avLst/>
              <a:gdLst>
                <a:gd name="T0" fmla="*/ 2601 w 2601"/>
                <a:gd name="T1" fmla="*/ 0 h 632"/>
                <a:gd name="T2" fmla="*/ 0 w 2601"/>
                <a:gd name="T3" fmla="*/ 632 h 632"/>
                <a:gd name="T4" fmla="*/ 0 w 2601"/>
                <a:gd name="T5" fmla="*/ 632 h 632"/>
                <a:gd name="T6" fmla="*/ 2601 w 2601"/>
                <a:gd name="T7" fmla="*/ 0 h 632"/>
                <a:gd name="T8" fmla="*/ 2601 w 2601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1"/>
                <a:gd name="T16" fmla="*/ 0 h 632"/>
                <a:gd name="T17" fmla="*/ 2601 w 2601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1" h="632">
                  <a:moveTo>
                    <a:pt x="2601" y="0"/>
                  </a:moveTo>
                  <a:lnTo>
                    <a:pt x="0" y="632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38" name="Freeform 1616"/>
            <p:cNvSpPr>
              <a:spLocks/>
            </p:cNvSpPr>
            <p:nvPr/>
          </p:nvSpPr>
          <p:spPr bwMode="auto">
            <a:xfrm>
              <a:off x="2768" y="1392"/>
              <a:ext cx="2601" cy="632"/>
            </a:xfrm>
            <a:custGeom>
              <a:avLst/>
              <a:gdLst>
                <a:gd name="T0" fmla="*/ 2601 w 2601"/>
                <a:gd name="T1" fmla="*/ 0 h 632"/>
                <a:gd name="T2" fmla="*/ 0 w 2601"/>
                <a:gd name="T3" fmla="*/ 632 h 632"/>
                <a:gd name="T4" fmla="*/ 0 w 2601"/>
                <a:gd name="T5" fmla="*/ 632 h 632"/>
                <a:gd name="T6" fmla="*/ 2601 w 2601"/>
                <a:gd name="T7" fmla="*/ 0 h 632"/>
                <a:gd name="T8" fmla="*/ 2601 w 2601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1"/>
                <a:gd name="T16" fmla="*/ 0 h 632"/>
                <a:gd name="T17" fmla="*/ 2601 w 2601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1" h="632">
                  <a:moveTo>
                    <a:pt x="2601" y="0"/>
                  </a:moveTo>
                  <a:lnTo>
                    <a:pt x="0" y="632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39" name="Freeform 1617"/>
            <p:cNvSpPr>
              <a:spLocks/>
            </p:cNvSpPr>
            <p:nvPr/>
          </p:nvSpPr>
          <p:spPr bwMode="auto">
            <a:xfrm>
              <a:off x="2768" y="1392"/>
              <a:ext cx="2609" cy="632"/>
            </a:xfrm>
            <a:custGeom>
              <a:avLst/>
              <a:gdLst>
                <a:gd name="T0" fmla="*/ 2601 w 2609"/>
                <a:gd name="T1" fmla="*/ 0 h 632"/>
                <a:gd name="T2" fmla="*/ 0 w 2609"/>
                <a:gd name="T3" fmla="*/ 632 h 632"/>
                <a:gd name="T4" fmla="*/ 0 w 2609"/>
                <a:gd name="T5" fmla="*/ 632 h 632"/>
                <a:gd name="T6" fmla="*/ 2609 w 2609"/>
                <a:gd name="T7" fmla="*/ 0 h 632"/>
                <a:gd name="T8" fmla="*/ 2601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1" y="0"/>
                  </a:moveTo>
                  <a:lnTo>
                    <a:pt x="0" y="632"/>
                  </a:lnTo>
                  <a:lnTo>
                    <a:pt x="2609" y="0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0" name="Freeform 1618"/>
            <p:cNvSpPr>
              <a:spLocks/>
            </p:cNvSpPr>
            <p:nvPr/>
          </p:nvSpPr>
          <p:spPr bwMode="auto">
            <a:xfrm>
              <a:off x="2776" y="1392"/>
              <a:ext cx="2609" cy="632"/>
            </a:xfrm>
            <a:custGeom>
              <a:avLst/>
              <a:gdLst>
                <a:gd name="T0" fmla="*/ 2601 w 2609"/>
                <a:gd name="T1" fmla="*/ 0 h 632"/>
                <a:gd name="T2" fmla="*/ 0 w 2609"/>
                <a:gd name="T3" fmla="*/ 632 h 632"/>
                <a:gd name="T4" fmla="*/ 0 w 2609"/>
                <a:gd name="T5" fmla="*/ 632 h 632"/>
                <a:gd name="T6" fmla="*/ 2609 w 2609"/>
                <a:gd name="T7" fmla="*/ 0 h 632"/>
                <a:gd name="T8" fmla="*/ 2601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1" y="0"/>
                  </a:moveTo>
                  <a:lnTo>
                    <a:pt x="0" y="632"/>
                  </a:lnTo>
                  <a:lnTo>
                    <a:pt x="2609" y="0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1" name="Freeform 1619"/>
            <p:cNvSpPr>
              <a:spLocks/>
            </p:cNvSpPr>
            <p:nvPr/>
          </p:nvSpPr>
          <p:spPr bwMode="auto">
            <a:xfrm>
              <a:off x="2776" y="1392"/>
              <a:ext cx="2609" cy="632"/>
            </a:xfrm>
            <a:custGeom>
              <a:avLst/>
              <a:gdLst>
                <a:gd name="T0" fmla="*/ 2609 w 2609"/>
                <a:gd name="T1" fmla="*/ 0 h 632"/>
                <a:gd name="T2" fmla="*/ 0 w 2609"/>
                <a:gd name="T3" fmla="*/ 632 h 632"/>
                <a:gd name="T4" fmla="*/ 0 w 2609"/>
                <a:gd name="T5" fmla="*/ 632 h 632"/>
                <a:gd name="T6" fmla="*/ 2609 w 2609"/>
                <a:gd name="T7" fmla="*/ 0 h 632"/>
                <a:gd name="T8" fmla="*/ 2609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9" y="0"/>
                  </a:moveTo>
                  <a:lnTo>
                    <a:pt x="0" y="632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2" name="Freeform 1620"/>
            <p:cNvSpPr>
              <a:spLocks/>
            </p:cNvSpPr>
            <p:nvPr/>
          </p:nvSpPr>
          <p:spPr bwMode="auto">
            <a:xfrm>
              <a:off x="2776" y="1392"/>
              <a:ext cx="2617" cy="632"/>
            </a:xfrm>
            <a:custGeom>
              <a:avLst/>
              <a:gdLst>
                <a:gd name="T0" fmla="*/ 2609 w 2617"/>
                <a:gd name="T1" fmla="*/ 0 h 632"/>
                <a:gd name="T2" fmla="*/ 0 w 2617"/>
                <a:gd name="T3" fmla="*/ 632 h 632"/>
                <a:gd name="T4" fmla="*/ 8 w 2617"/>
                <a:gd name="T5" fmla="*/ 632 h 632"/>
                <a:gd name="T6" fmla="*/ 2617 w 2617"/>
                <a:gd name="T7" fmla="*/ 0 h 632"/>
                <a:gd name="T8" fmla="*/ 2609 w 2617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17"/>
                <a:gd name="T16" fmla="*/ 0 h 632"/>
                <a:gd name="T17" fmla="*/ 2617 w 2617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17" h="632">
                  <a:moveTo>
                    <a:pt x="2609" y="0"/>
                  </a:moveTo>
                  <a:lnTo>
                    <a:pt x="0" y="632"/>
                  </a:lnTo>
                  <a:lnTo>
                    <a:pt x="8" y="632"/>
                  </a:lnTo>
                  <a:lnTo>
                    <a:pt x="2617" y="0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3" name="Freeform 1621"/>
            <p:cNvSpPr>
              <a:spLocks/>
            </p:cNvSpPr>
            <p:nvPr/>
          </p:nvSpPr>
          <p:spPr bwMode="auto">
            <a:xfrm>
              <a:off x="2784" y="1392"/>
              <a:ext cx="2609" cy="632"/>
            </a:xfrm>
            <a:custGeom>
              <a:avLst/>
              <a:gdLst>
                <a:gd name="T0" fmla="*/ 2609 w 2609"/>
                <a:gd name="T1" fmla="*/ 0 h 632"/>
                <a:gd name="T2" fmla="*/ 0 w 2609"/>
                <a:gd name="T3" fmla="*/ 632 h 632"/>
                <a:gd name="T4" fmla="*/ 8 w 2609"/>
                <a:gd name="T5" fmla="*/ 632 h 632"/>
                <a:gd name="T6" fmla="*/ 2609 w 2609"/>
                <a:gd name="T7" fmla="*/ 0 h 632"/>
                <a:gd name="T8" fmla="*/ 2609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9" y="0"/>
                  </a:moveTo>
                  <a:lnTo>
                    <a:pt x="0" y="632"/>
                  </a:lnTo>
                  <a:lnTo>
                    <a:pt x="8" y="632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4" name="Freeform 1622"/>
            <p:cNvSpPr>
              <a:spLocks/>
            </p:cNvSpPr>
            <p:nvPr/>
          </p:nvSpPr>
          <p:spPr bwMode="auto">
            <a:xfrm>
              <a:off x="2792" y="1392"/>
              <a:ext cx="2601" cy="632"/>
            </a:xfrm>
            <a:custGeom>
              <a:avLst/>
              <a:gdLst>
                <a:gd name="T0" fmla="*/ 2601 w 2601"/>
                <a:gd name="T1" fmla="*/ 0 h 632"/>
                <a:gd name="T2" fmla="*/ 0 w 2601"/>
                <a:gd name="T3" fmla="*/ 632 h 632"/>
                <a:gd name="T4" fmla="*/ 0 w 2601"/>
                <a:gd name="T5" fmla="*/ 632 h 632"/>
                <a:gd name="T6" fmla="*/ 2601 w 2601"/>
                <a:gd name="T7" fmla="*/ 0 h 632"/>
                <a:gd name="T8" fmla="*/ 2601 w 2601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1"/>
                <a:gd name="T16" fmla="*/ 0 h 632"/>
                <a:gd name="T17" fmla="*/ 2601 w 2601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1" h="632">
                  <a:moveTo>
                    <a:pt x="2601" y="0"/>
                  </a:moveTo>
                  <a:lnTo>
                    <a:pt x="0" y="632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5" name="Freeform 1623"/>
            <p:cNvSpPr>
              <a:spLocks/>
            </p:cNvSpPr>
            <p:nvPr/>
          </p:nvSpPr>
          <p:spPr bwMode="auto">
            <a:xfrm>
              <a:off x="2792" y="1392"/>
              <a:ext cx="2609" cy="632"/>
            </a:xfrm>
            <a:custGeom>
              <a:avLst/>
              <a:gdLst>
                <a:gd name="T0" fmla="*/ 2601 w 2609"/>
                <a:gd name="T1" fmla="*/ 0 h 632"/>
                <a:gd name="T2" fmla="*/ 0 w 2609"/>
                <a:gd name="T3" fmla="*/ 632 h 632"/>
                <a:gd name="T4" fmla="*/ 0 w 2609"/>
                <a:gd name="T5" fmla="*/ 632 h 632"/>
                <a:gd name="T6" fmla="*/ 2609 w 2609"/>
                <a:gd name="T7" fmla="*/ 0 h 632"/>
                <a:gd name="T8" fmla="*/ 2601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1" y="0"/>
                  </a:moveTo>
                  <a:lnTo>
                    <a:pt x="0" y="632"/>
                  </a:lnTo>
                  <a:lnTo>
                    <a:pt x="2609" y="0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6" name="Freeform 1624"/>
            <p:cNvSpPr>
              <a:spLocks/>
            </p:cNvSpPr>
            <p:nvPr/>
          </p:nvSpPr>
          <p:spPr bwMode="auto">
            <a:xfrm>
              <a:off x="2792" y="1392"/>
              <a:ext cx="2609" cy="632"/>
            </a:xfrm>
            <a:custGeom>
              <a:avLst/>
              <a:gdLst>
                <a:gd name="T0" fmla="*/ 2609 w 2609"/>
                <a:gd name="T1" fmla="*/ 0 h 632"/>
                <a:gd name="T2" fmla="*/ 0 w 2609"/>
                <a:gd name="T3" fmla="*/ 632 h 632"/>
                <a:gd name="T4" fmla="*/ 0 w 2609"/>
                <a:gd name="T5" fmla="*/ 632 h 632"/>
                <a:gd name="T6" fmla="*/ 2609 w 2609"/>
                <a:gd name="T7" fmla="*/ 0 h 632"/>
                <a:gd name="T8" fmla="*/ 2609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9" y="0"/>
                  </a:moveTo>
                  <a:lnTo>
                    <a:pt x="0" y="632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7" name="Freeform 1625"/>
            <p:cNvSpPr>
              <a:spLocks/>
            </p:cNvSpPr>
            <p:nvPr/>
          </p:nvSpPr>
          <p:spPr bwMode="auto">
            <a:xfrm>
              <a:off x="2792" y="1392"/>
              <a:ext cx="2609" cy="632"/>
            </a:xfrm>
            <a:custGeom>
              <a:avLst/>
              <a:gdLst>
                <a:gd name="T0" fmla="*/ 2609 w 2609"/>
                <a:gd name="T1" fmla="*/ 0 h 632"/>
                <a:gd name="T2" fmla="*/ 0 w 2609"/>
                <a:gd name="T3" fmla="*/ 632 h 632"/>
                <a:gd name="T4" fmla="*/ 8 w 2609"/>
                <a:gd name="T5" fmla="*/ 632 h 632"/>
                <a:gd name="T6" fmla="*/ 2609 w 2609"/>
                <a:gd name="T7" fmla="*/ 0 h 632"/>
                <a:gd name="T8" fmla="*/ 2609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9" y="0"/>
                  </a:moveTo>
                  <a:lnTo>
                    <a:pt x="0" y="632"/>
                  </a:lnTo>
                  <a:lnTo>
                    <a:pt x="8" y="632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8" name="Freeform 1626"/>
            <p:cNvSpPr>
              <a:spLocks/>
            </p:cNvSpPr>
            <p:nvPr/>
          </p:nvSpPr>
          <p:spPr bwMode="auto">
            <a:xfrm>
              <a:off x="2800" y="1392"/>
              <a:ext cx="2601" cy="632"/>
            </a:xfrm>
            <a:custGeom>
              <a:avLst/>
              <a:gdLst>
                <a:gd name="T0" fmla="*/ 2601 w 2601"/>
                <a:gd name="T1" fmla="*/ 0 h 632"/>
                <a:gd name="T2" fmla="*/ 0 w 2601"/>
                <a:gd name="T3" fmla="*/ 632 h 632"/>
                <a:gd name="T4" fmla="*/ 0 w 2601"/>
                <a:gd name="T5" fmla="*/ 632 h 632"/>
                <a:gd name="T6" fmla="*/ 2601 w 2601"/>
                <a:gd name="T7" fmla="*/ 0 h 632"/>
                <a:gd name="T8" fmla="*/ 2601 w 2601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1"/>
                <a:gd name="T16" fmla="*/ 0 h 632"/>
                <a:gd name="T17" fmla="*/ 2601 w 2601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1" h="632">
                  <a:moveTo>
                    <a:pt x="2601" y="0"/>
                  </a:moveTo>
                  <a:lnTo>
                    <a:pt x="0" y="632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49" name="Freeform 1627"/>
            <p:cNvSpPr>
              <a:spLocks/>
            </p:cNvSpPr>
            <p:nvPr/>
          </p:nvSpPr>
          <p:spPr bwMode="auto">
            <a:xfrm>
              <a:off x="2800" y="1392"/>
              <a:ext cx="2609" cy="632"/>
            </a:xfrm>
            <a:custGeom>
              <a:avLst/>
              <a:gdLst>
                <a:gd name="T0" fmla="*/ 2601 w 2609"/>
                <a:gd name="T1" fmla="*/ 0 h 632"/>
                <a:gd name="T2" fmla="*/ 0 w 2609"/>
                <a:gd name="T3" fmla="*/ 632 h 632"/>
                <a:gd name="T4" fmla="*/ 8 w 2609"/>
                <a:gd name="T5" fmla="*/ 632 h 632"/>
                <a:gd name="T6" fmla="*/ 2609 w 2609"/>
                <a:gd name="T7" fmla="*/ 0 h 632"/>
                <a:gd name="T8" fmla="*/ 2601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1" y="0"/>
                  </a:moveTo>
                  <a:lnTo>
                    <a:pt x="0" y="632"/>
                  </a:lnTo>
                  <a:lnTo>
                    <a:pt x="8" y="632"/>
                  </a:lnTo>
                  <a:lnTo>
                    <a:pt x="2609" y="0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50" name="Freeform 1628"/>
            <p:cNvSpPr>
              <a:spLocks/>
            </p:cNvSpPr>
            <p:nvPr/>
          </p:nvSpPr>
          <p:spPr bwMode="auto">
            <a:xfrm>
              <a:off x="2808" y="1392"/>
              <a:ext cx="2601" cy="632"/>
            </a:xfrm>
            <a:custGeom>
              <a:avLst/>
              <a:gdLst>
                <a:gd name="T0" fmla="*/ 2601 w 2601"/>
                <a:gd name="T1" fmla="*/ 0 h 632"/>
                <a:gd name="T2" fmla="*/ 0 w 2601"/>
                <a:gd name="T3" fmla="*/ 632 h 632"/>
                <a:gd name="T4" fmla="*/ 0 w 2601"/>
                <a:gd name="T5" fmla="*/ 632 h 632"/>
                <a:gd name="T6" fmla="*/ 2601 w 2601"/>
                <a:gd name="T7" fmla="*/ 0 h 632"/>
                <a:gd name="T8" fmla="*/ 2601 w 2601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1"/>
                <a:gd name="T16" fmla="*/ 0 h 632"/>
                <a:gd name="T17" fmla="*/ 2601 w 2601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1" h="632">
                  <a:moveTo>
                    <a:pt x="2601" y="0"/>
                  </a:moveTo>
                  <a:lnTo>
                    <a:pt x="0" y="632"/>
                  </a:lnTo>
                  <a:lnTo>
                    <a:pt x="2601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51" name="Freeform 1629"/>
            <p:cNvSpPr>
              <a:spLocks/>
            </p:cNvSpPr>
            <p:nvPr/>
          </p:nvSpPr>
          <p:spPr bwMode="auto">
            <a:xfrm>
              <a:off x="2808" y="1392"/>
              <a:ext cx="2609" cy="632"/>
            </a:xfrm>
            <a:custGeom>
              <a:avLst/>
              <a:gdLst>
                <a:gd name="T0" fmla="*/ 2609 w 2609"/>
                <a:gd name="T1" fmla="*/ 0 h 632"/>
                <a:gd name="T2" fmla="*/ 0 w 2609"/>
                <a:gd name="T3" fmla="*/ 632 h 632"/>
                <a:gd name="T4" fmla="*/ 8 w 2609"/>
                <a:gd name="T5" fmla="*/ 632 h 632"/>
                <a:gd name="T6" fmla="*/ 2601 w 2609"/>
                <a:gd name="T7" fmla="*/ 0 h 632"/>
                <a:gd name="T8" fmla="*/ 2609 w 2609"/>
                <a:gd name="T9" fmla="*/ 0 h 6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09"/>
                <a:gd name="T16" fmla="*/ 0 h 632"/>
                <a:gd name="T17" fmla="*/ 2609 w 2609"/>
                <a:gd name="T18" fmla="*/ 632 h 63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09" h="632">
                  <a:moveTo>
                    <a:pt x="2609" y="0"/>
                  </a:moveTo>
                  <a:lnTo>
                    <a:pt x="0" y="632"/>
                  </a:lnTo>
                  <a:lnTo>
                    <a:pt x="8" y="632"/>
                  </a:lnTo>
                  <a:lnTo>
                    <a:pt x="2601" y="0"/>
                  </a:lnTo>
                  <a:lnTo>
                    <a:pt x="2609" y="0"/>
                  </a:lnTo>
                  <a:close/>
                </a:path>
              </a:pathLst>
            </a:custGeom>
            <a:solidFill>
              <a:srgbClr val="FF0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346152" name="AutoShape 1643"/>
            <p:cNvSpPr>
              <a:spLocks/>
            </p:cNvSpPr>
            <p:nvPr/>
          </p:nvSpPr>
          <p:spPr bwMode="auto">
            <a:xfrm rot="-5400000">
              <a:off x="3312" y="-192"/>
              <a:ext cx="144" cy="2640"/>
            </a:xfrm>
            <a:prstGeom prst="rightBrace">
              <a:avLst>
                <a:gd name="adj1" fmla="val 152778"/>
                <a:gd name="adj2" fmla="val 50000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282" name="Text Box 1644"/>
          <p:cNvSpPr txBox="1">
            <a:spLocks noChangeArrowheads="1"/>
          </p:cNvSpPr>
          <p:nvPr/>
        </p:nvSpPr>
        <p:spPr bwMode="auto">
          <a:xfrm>
            <a:off x="5195888" y="1206501"/>
            <a:ext cx="6463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0000"/>
                </a:solidFill>
                <a:latin typeface="+mn-lt"/>
              </a:rPr>
              <a:t>LEE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ense</a:t>
            </a:r>
            <a:r>
              <a:rPr lang="en-US" smtClean="0"/>
              <a:t> environment</a:t>
            </a:r>
          </a:p>
        </p:txBody>
      </p:sp>
      <p:sp>
        <p:nvSpPr>
          <p:cNvPr id="347139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sz="2400" dirty="0" smtClean="0"/>
              <a:t>Bacteria can sense changes in environment </a:t>
            </a:r>
          </a:p>
          <a:p>
            <a:pPr lvl="1" eaLnBrk="1" hangingPunct="1"/>
            <a:r>
              <a:rPr lang="en-US" sz="2000" dirty="0" smtClean="0"/>
              <a:t>e.g. in temperature, nutrient availability, </a:t>
            </a:r>
            <a:r>
              <a:rPr lang="en-US" sz="2000" dirty="0" err="1" smtClean="0"/>
              <a:t>osmolarity</a:t>
            </a:r>
            <a:r>
              <a:rPr lang="en-US" sz="2000" dirty="0" smtClean="0"/>
              <a:t>, cell density (“quorum sensing”).</a:t>
            </a:r>
          </a:p>
          <a:p>
            <a:pPr eaLnBrk="1" hangingPunct="1"/>
            <a:r>
              <a:rPr lang="en-US" sz="2400" dirty="0" smtClean="0"/>
              <a:t>In simplest cases, change in intracellular concentration of ion linked directly to gene expression</a:t>
            </a:r>
          </a:p>
          <a:p>
            <a:pPr lvl="1" eaLnBrk="1" hangingPunct="1"/>
            <a:r>
              <a:rPr lang="en-US" sz="2000" dirty="0" smtClean="0"/>
              <a:t>e.g. fall in intra-cellular iron levels relieves </a:t>
            </a:r>
            <a:r>
              <a:rPr lang="en-US" sz="2000" dirty="0" err="1" smtClean="0"/>
              <a:t>DtxR</a:t>
            </a:r>
            <a:r>
              <a:rPr lang="en-US" sz="2000" dirty="0" smtClean="0"/>
              <a:t>-mediated repression of diphtheria toxin gene </a:t>
            </a:r>
          </a:p>
          <a:p>
            <a:pPr eaLnBrk="1" hangingPunct="1"/>
            <a:r>
              <a:rPr lang="en-US" sz="2400" dirty="0" smtClean="0"/>
              <a:t>In more complex cases, sophisticated signal transduction cascades allow bacteria to regulate gene expression in response to environmental cues</a:t>
            </a:r>
          </a:p>
          <a:p>
            <a:pPr lvl="1" eaLnBrk="1" hangingPunct="1"/>
            <a:r>
              <a:rPr lang="en-US" sz="2000" dirty="0" smtClean="0"/>
              <a:t>the pathogen as an information processor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800" dirty="0" smtClean="0"/>
              <a:t>At the end of this lecture, the student will be able to</a:t>
            </a:r>
          </a:p>
          <a:p>
            <a:pPr lvl="1" eaLnBrk="1" hangingPunct="1"/>
            <a:r>
              <a:rPr lang="en-US" sz="2400" dirty="0" smtClean="0"/>
              <a:t>provide a definition of terms and jargon related to bacterial pathogenesis</a:t>
            </a:r>
          </a:p>
          <a:p>
            <a:pPr lvl="1" eaLnBrk="1" hangingPunct="1"/>
            <a:r>
              <a:rPr lang="en-US" sz="2400" dirty="0" smtClean="0"/>
              <a:t>describe the </a:t>
            </a:r>
            <a:r>
              <a:rPr lang="en-US" sz="2400" dirty="0" err="1" smtClean="0"/>
              <a:t>multifactorial</a:t>
            </a:r>
            <a:r>
              <a:rPr lang="en-US" sz="2400" dirty="0" smtClean="0"/>
              <a:t> nature of bacterial virulence</a:t>
            </a:r>
          </a:p>
          <a:p>
            <a:pPr lvl="1" eaLnBrk="1" hangingPunct="1"/>
            <a:r>
              <a:rPr lang="en-US" sz="2400" dirty="0" smtClean="0"/>
              <a:t>outline the </a:t>
            </a:r>
            <a:r>
              <a:rPr lang="en-US" sz="2400" i="1" dirty="0" smtClean="0">
                <a:solidFill>
                  <a:srgbClr val="FF0000"/>
                </a:solidFill>
              </a:rPr>
              <a:t>s</a:t>
            </a:r>
            <a:r>
              <a:rPr lang="en-US" sz="2400" dirty="0" smtClean="0"/>
              <a:t>teps in a </a:t>
            </a:r>
            <a:r>
              <a:rPr lang="en-US" sz="2400" i="1" dirty="0" smtClean="0">
                <a:solidFill>
                  <a:srgbClr val="FF0000"/>
                </a:solidFill>
              </a:rPr>
              <a:t>s</a:t>
            </a:r>
            <a:r>
              <a:rPr lang="en-US" sz="2400" dirty="0" smtClean="0"/>
              <a:t>uccessful infection</a:t>
            </a:r>
          </a:p>
          <a:p>
            <a:pPr lvl="1" eaLnBrk="1" hangingPunct="1"/>
            <a:r>
              <a:rPr lang="en-US" sz="2400" dirty="0" smtClean="0"/>
              <a:t>describe the varied macromolecules implicated in virulence, including </a:t>
            </a:r>
            <a:r>
              <a:rPr lang="en-US" sz="2400" dirty="0" err="1" smtClean="0"/>
              <a:t>endotoxin</a:t>
            </a:r>
            <a:r>
              <a:rPr lang="en-US" sz="2400" dirty="0" smtClean="0"/>
              <a:t> and </a:t>
            </a:r>
            <a:r>
              <a:rPr lang="en-US" sz="2400" dirty="0" err="1" smtClean="0"/>
              <a:t>exotoxins</a:t>
            </a:r>
            <a:endParaRPr lang="en-US" sz="2400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witch</a:t>
            </a:r>
            <a:r>
              <a:rPr lang="en-US" smtClean="0"/>
              <a:t> virulence factors on and off</a:t>
            </a:r>
          </a:p>
        </p:txBody>
      </p:sp>
      <p:sp>
        <p:nvSpPr>
          <p:cNvPr id="348163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smtClean="0"/>
              <a:t>Gene expression is regulated</a:t>
            </a:r>
          </a:p>
          <a:p>
            <a:pPr lvl="1" eaLnBrk="1" hangingPunct="1"/>
            <a:r>
              <a:rPr lang="en-US" smtClean="0"/>
              <a:t>Inducible versus constitutive genes</a:t>
            </a:r>
          </a:p>
          <a:p>
            <a:pPr lvl="1" eaLnBrk="1" hangingPunct="1"/>
            <a:r>
              <a:rPr lang="en-US" smtClean="0"/>
              <a:t>Wasteful if always constitutive</a:t>
            </a:r>
          </a:p>
          <a:p>
            <a:pPr lvl="1" eaLnBrk="1" hangingPunct="1"/>
            <a:r>
              <a:rPr lang="en-US" smtClean="0"/>
              <a:t>Artificial constitutive constructs decrease fitness</a:t>
            </a:r>
          </a:p>
          <a:p>
            <a:pPr eaLnBrk="1" hangingPunct="1"/>
            <a:r>
              <a:rPr lang="en-US" smtClean="0"/>
              <a:t>Co-ordinate gene regulation</a:t>
            </a:r>
          </a:p>
          <a:p>
            <a:pPr lvl="1" eaLnBrk="1" hangingPunct="1"/>
            <a:r>
              <a:rPr lang="en-US" smtClean="0"/>
              <a:t>Operon</a:t>
            </a:r>
          </a:p>
          <a:p>
            <a:pPr lvl="1" eaLnBrk="1" hangingPunct="1"/>
            <a:r>
              <a:rPr lang="en-US" smtClean="0"/>
              <a:t>Stimulon, e.g. The oxidative stress response</a:t>
            </a:r>
          </a:p>
          <a:p>
            <a:pPr lvl="1" eaLnBrk="1" hangingPunct="1"/>
            <a:r>
              <a:rPr lang="en-US" smtClean="0"/>
              <a:t>Regulon, e.g. The OxyR regulon</a:t>
            </a:r>
          </a:p>
          <a:p>
            <a:pPr eaLnBrk="1" hangingPunct="1"/>
            <a:r>
              <a:rPr lang="en-US" smtClean="0"/>
              <a:t>Co-ordinate regulation of virulence</a:t>
            </a:r>
          </a:p>
          <a:p>
            <a:pPr lvl="1" eaLnBrk="1" hangingPunct="1"/>
            <a:r>
              <a:rPr lang="en-US" smtClean="0"/>
              <a:t>in response to </a:t>
            </a:r>
            <a:r>
              <a:rPr lang="en-US" i="1" smtClean="0"/>
              <a:t>in vivo </a:t>
            </a:r>
            <a:r>
              <a:rPr lang="en-US" smtClean="0"/>
              <a:t>signals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witch</a:t>
            </a:r>
            <a:r>
              <a:rPr lang="en-US" smtClean="0"/>
              <a:t> virulence factors on and off</a:t>
            </a:r>
            <a:br>
              <a:rPr lang="en-US" smtClean="0"/>
            </a:br>
            <a:r>
              <a:rPr lang="en-US" sz="2600" smtClean="0"/>
              <a:t>A multi-layered hierarchy</a:t>
            </a:r>
          </a:p>
        </p:txBody>
      </p:sp>
      <p:sp>
        <p:nvSpPr>
          <p:cNvPr id="349187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1" y="1016000"/>
            <a:ext cx="4041775" cy="4114271"/>
          </a:xfrm>
        </p:spPr>
        <p:txBody>
          <a:bodyPr/>
          <a:lstStyle/>
          <a:p>
            <a:pPr eaLnBrk="1" hangingPunct="1"/>
            <a:r>
              <a:rPr lang="en-US" smtClean="0"/>
              <a:t>Changes in DNA sequence</a:t>
            </a:r>
          </a:p>
          <a:p>
            <a:pPr lvl="1" eaLnBrk="1" hangingPunct="1"/>
            <a:r>
              <a:rPr lang="en-US" smtClean="0"/>
              <a:t>Gene amplification</a:t>
            </a:r>
          </a:p>
          <a:p>
            <a:pPr lvl="1" eaLnBrk="1" hangingPunct="1"/>
            <a:r>
              <a:rPr lang="en-US" smtClean="0"/>
              <a:t>Genetic rearrangements</a:t>
            </a:r>
          </a:p>
          <a:p>
            <a:pPr lvl="2" eaLnBrk="1" hangingPunct="1"/>
            <a:r>
              <a:rPr lang="en-US" smtClean="0">
                <a:ea typeface="ＭＳ Ｐゴシック" charset="-128"/>
              </a:rPr>
              <a:t>e.g. Hin flip-flop control of flagellar phase variation</a:t>
            </a:r>
          </a:p>
          <a:p>
            <a:pPr eaLnBrk="1" hangingPunct="1"/>
            <a:r>
              <a:rPr lang="en-US" smtClean="0"/>
              <a:t>Transcriptional Regulation</a:t>
            </a:r>
          </a:p>
          <a:p>
            <a:pPr lvl="1" eaLnBrk="1" hangingPunct="1"/>
            <a:r>
              <a:rPr lang="en-US" smtClean="0"/>
              <a:t>Activators and Repressors</a:t>
            </a:r>
          </a:p>
          <a:p>
            <a:pPr lvl="1" eaLnBrk="1" hangingPunct="1"/>
            <a:r>
              <a:rPr lang="en-US" smtClean="0"/>
              <a:t>	(helix-turn-helix motif)</a:t>
            </a:r>
          </a:p>
          <a:p>
            <a:pPr lvl="1" eaLnBrk="1" hangingPunct="1"/>
            <a:r>
              <a:rPr lang="en-US" smtClean="0"/>
              <a:t>mRNA folding and stability</a:t>
            </a:r>
          </a:p>
        </p:txBody>
      </p:sp>
      <p:sp>
        <p:nvSpPr>
          <p:cNvPr id="349188" name="Content Placeholder 3"/>
          <p:cNvSpPr>
            <a:spLocks noGrp="1"/>
          </p:cNvSpPr>
          <p:nvPr>
            <p:ph sz="quarter" idx="2"/>
          </p:nvPr>
        </p:nvSpPr>
        <p:spPr>
          <a:xfrm>
            <a:off x="4632326" y="1013355"/>
            <a:ext cx="4041775" cy="4114271"/>
          </a:xfrm>
        </p:spPr>
        <p:txBody>
          <a:bodyPr/>
          <a:lstStyle/>
          <a:p>
            <a:pPr eaLnBrk="1" hangingPunct="1"/>
            <a:r>
              <a:rPr lang="en-US" dirty="0" smtClean="0"/>
              <a:t>Translational Regulation</a:t>
            </a:r>
          </a:p>
          <a:p>
            <a:pPr eaLnBrk="1" hangingPunct="1"/>
            <a:r>
              <a:rPr lang="en-US" dirty="0" smtClean="0"/>
              <a:t>Post-translational Regulation</a:t>
            </a:r>
          </a:p>
          <a:p>
            <a:pPr lvl="1" eaLnBrk="1" hangingPunct="1"/>
            <a:r>
              <a:rPr lang="en-US" dirty="0" smtClean="0"/>
              <a:t>Stability of protein, controlled cleavage</a:t>
            </a:r>
          </a:p>
          <a:p>
            <a:pPr lvl="1" eaLnBrk="1" hangingPunct="1"/>
            <a:r>
              <a:rPr lang="en-US" dirty="0" smtClean="0"/>
              <a:t>Covalent modifications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e.g. </a:t>
            </a:r>
            <a:r>
              <a:rPr lang="en-US" dirty="0" err="1" smtClean="0">
                <a:ea typeface="ＭＳ Ｐゴシック" charset="-128"/>
              </a:rPr>
              <a:t>phosphorylation</a:t>
            </a:r>
            <a:r>
              <a:rPr lang="en-US" dirty="0" smtClean="0">
                <a:ea typeface="ＭＳ Ｐゴシック" charset="-128"/>
              </a:rPr>
              <a:t> in two-component sensor-regulator systems</a:t>
            </a:r>
          </a:p>
          <a:p>
            <a:pPr eaLnBrk="1" hangingPunct="1"/>
            <a:endParaRPr lang="en-US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ToxR regulon in </a:t>
            </a:r>
            <a:r>
              <a:rPr lang="en-US" i="1" smtClean="0"/>
              <a:t>Vibrio cholerae</a:t>
            </a:r>
          </a:p>
        </p:txBody>
      </p:sp>
      <p:pic>
        <p:nvPicPr>
          <p:cNvPr id="350211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270000"/>
            <a:ext cx="6985000" cy="3788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381000" y="4953000"/>
            <a:ext cx="60198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solidFill>
                  <a:schemeClr val="accent1"/>
                </a:solidFill>
                <a:latin typeface="+mn-lt"/>
              </a:rPr>
              <a:t>http://www.uthsc.edu/molecular_sciences/directories/faculty/j_bina.php</a:t>
            </a:r>
            <a:endParaRPr lang="en-US" sz="1400" dirty="0">
              <a:solidFill>
                <a:schemeClr val="accent1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/>
              <a:t>wim</a:t>
            </a:r>
          </a:p>
        </p:txBody>
      </p:sp>
      <p:sp>
        <p:nvSpPr>
          <p:cNvPr id="351235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3810000" cy="4114271"/>
          </a:xfrm>
        </p:spPr>
        <p:txBody>
          <a:bodyPr/>
          <a:lstStyle/>
          <a:p>
            <a:pPr eaLnBrk="1" hangingPunct="1"/>
            <a:r>
              <a:rPr lang="en-US" sz="2000" dirty="0" smtClean="0"/>
              <a:t>Many bacterial pathogens are motile</a:t>
            </a:r>
          </a:p>
          <a:p>
            <a:pPr lvl="1" eaLnBrk="1" hangingPunct="1"/>
            <a:r>
              <a:rPr lang="en-US" sz="1800" i="1" dirty="0" smtClean="0"/>
              <a:t>E. coli, Salmonella, Campylobacter, Helicobacter</a:t>
            </a:r>
            <a:r>
              <a:rPr lang="en-US" sz="1800" dirty="0" smtClean="0"/>
              <a:t>, spirochaetes</a:t>
            </a:r>
          </a:p>
          <a:p>
            <a:pPr eaLnBrk="1" hangingPunct="1"/>
            <a:r>
              <a:rPr lang="en-US" sz="2000" dirty="0" smtClean="0"/>
              <a:t>Motility crucial for virulence in some cases</a:t>
            </a:r>
          </a:p>
          <a:p>
            <a:pPr eaLnBrk="1" hangingPunct="1"/>
            <a:r>
              <a:rPr lang="en-US" sz="2000" dirty="0" smtClean="0"/>
              <a:t>Usual organelle of motility is </a:t>
            </a:r>
            <a:r>
              <a:rPr lang="en-US" sz="2000" b="1" i="1" dirty="0" smtClean="0"/>
              <a:t>flagellum</a:t>
            </a:r>
          </a:p>
          <a:p>
            <a:pPr eaLnBrk="1" hangingPunct="1"/>
            <a:r>
              <a:rPr lang="en-US" sz="2000" dirty="0" smtClean="0"/>
              <a:t>Variants</a:t>
            </a:r>
          </a:p>
          <a:p>
            <a:pPr lvl="1" eaLnBrk="1" hangingPunct="1"/>
            <a:r>
              <a:rPr lang="en-US" sz="1800" dirty="0" smtClean="0"/>
              <a:t>Twitching motility</a:t>
            </a:r>
          </a:p>
          <a:p>
            <a:pPr lvl="1" eaLnBrk="1" hangingPunct="1"/>
            <a:r>
              <a:rPr lang="en-US" sz="1800" dirty="0" smtClean="0"/>
              <a:t>Swarming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333500"/>
            <a:ext cx="4358178" cy="32391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51237" name="Rectangle 7"/>
          <p:cNvSpPr>
            <a:spLocks noChangeArrowheads="1"/>
          </p:cNvSpPr>
          <p:nvPr/>
        </p:nvSpPr>
        <p:spPr bwMode="auto">
          <a:xfrm>
            <a:off x="4191000" y="5016500"/>
            <a:ext cx="4572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accent2"/>
                </a:solidFill>
              </a:rPr>
              <a:t>http://en.wikipedia.org/wiki/File:Flagellum_base_diagram_en.svg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tick</a:t>
            </a:r>
          </a:p>
        </p:txBody>
      </p:sp>
      <p:sp>
        <p:nvSpPr>
          <p:cNvPr id="352259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4191000" cy="4114271"/>
          </a:xfrm>
        </p:spPr>
        <p:txBody>
          <a:bodyPr/>
          <a:lstStyle/>
          <a:p>
            <a:pPr eaLnBrk="1" hangingPunct="1"/>
            <a:r>
              <a:rPr lang="en-US" sz="2000" dirty="0" smtClean="0"/>
              <a:t>To avoid physical and immunological removal, bacteria must adhere to</a:t>
            </a:r>
          </a:p>
          <a:p>
            <a:pPr lvl="1" eaLnBrk="1" hangingPunct="1"/>
            <a:r>
              <a:rPr lang="en-US" sz="1800" dirty="0" smtClean="0"/>
              <a:t>mucosal surfaces and extracellular matrix</a:t>
            </a:r>
          </a:p>
          <a:p>
            <a:pPr lvl="1" eaLnBrk="1" hangingPunct="1"/>
            <a:r>
              <a:rPr lang="en-US" sz="1800" dirty="0" smtClean="0"/>
              <a:t>solid surfaces</a:t>
            </a:r>
          </a:p>
          <a:p>
            <a:pPr lvl="1" eaLnBrk="1" hangingPunct="1"/>
            <a:r>
              <a:rPr lang="en-US" sz="1800" dirty="0" smtClean="0"/>
              <a:t>other bacteria</a:t>
            </a:r>
          </a:p>
          <a:p>
            <a:pPr eaLnBrk="1" hangingPunct="1"/>
            <a:r>
              <a:rPr lang="en-US" sz="2000" dirty="0" smtClean="0"/>
              <a:t>Example</a:t>
            </a:r>
          </a:p>
          <a:p>
            <a:pPr lvl="1" eaLnBrk="1" hangingPunct="1"/>
            <a:r>
              <a:rPr lang="en-US" sz="1800" i="1" dirty="0" smtClean="0"/>
              <a:t>S. </a:t>
            </a:r>
            <a:r>
              <a:rPr lang="en-US" sz="1800" i="1" dirty="0" err="1" smtClean="0"/>
              <a:t>mutans</a:t>
            </a:r>
            <a:r>
              <a:rPr lang="en-US" sz="1800" i="1" dirty="0" smtClean="0"/>
              <a:t> </a:t>
            </a:r>
            <a:r>
              <a:rPr lang="en-US" sz="1800" dirty="0" smtClean="0"/>
              <a:t>produces dextran </a:t>
            </a:r>
            <a:r>
              <a:rPr lang="en-US" sz="1800" dirty="0" err="1" smtClean="0"/>
              <a:t>glycocalyx</a:t>
            </a:r>
            <a:r>
              <a:rPr lang="en-US" sz="1800" dirty="0" smtClean="0"/>
              <a:t> to stick to teeth</a:t>
            </a:r>
          </a:p>
          <a:p>
            <a:pPr lvl="1" eaLnBrk="1" hangingPunct="1"/>
            <a:r>
              <a:rPr lang="en-US" sz="1800" i="1" dirty="0" smtClean="0"/>
              <a:t>Actinomyces</a:t>
            </a:r>
            <a:r>
              <a:rPr lang="en-US" sz="1800" dirty="0" smtClean="0"/>
              <a:t> uses fimbriae to attach to this </a:t>
            </a:r>
            <a:r>
              <a:rPr lang="en-US" sz="1800" dirty="0" err="1" smtClean="0"/>
              <a:t>glycocalyx</a:t>
            </a:r>
            <a:endParaRPr lang="en-US" sz="1800" dirty="0" smtClean="0"/>
          </a:p>
          <a:p>
            <a:pPr lvl="1" eaLnBrk="1" hangingPunct="1"/>
            <a:endParaRPr lang="en-US" sz="1800" dirty="0" smtClean="0"/>
          </a:p>
        </p:txBody>
      </p:sp>
      <p:sp>
        <p:nvSpPr>
          <p:cNvPr id="352260" name="Content Placeholder 6"/>
          <p:cNvSpPr>
            <a:spLocks noGrp="1"/>
          </p:cNvSpPr>
          <p:nvPr>
            <p:ph sz="quarter" idx="2"/>
          </p:nvPr>
        </p:nvSpPr>
        <p:spPr>
          <a:xfrm>
            <a:off x="4419600" y="1013355"/>
            <a:ext cx="4724400" cy="4114271"/>
          </a:xfrm>
        </p:spPr>
        <p:txBody>
          <a:bodyPr/>
          <a:lstStyle/>
          <a:p>
            <a:pPr eaLnBrk="1" hangingPunct="1"/>
            <a:r>
              <a:rPr lang="en-US" sz="2000" smtClean="0"/>
              <a:t>Options</a:t>
            </a:r>
          </a:p>
          <a:p>
            <a:pPr lvl="1" eaLnBrk="1" hangingPunct="1"/>
            <a:r>
              <a:rPr lang="en-US" sz="1800" smtClean="0"/>
              <a:t>Direct interaction with host receptors (typically sugars)</a:t>
            </a:r>
          </a:p>
          <a:p>
            <a:pPr lvl="1" eaLnBrk="1" hangingPunct="1"/>
            <a:r>
              <a:rPr lang="en-US" sz="1800" smtClean="0"/>
              <a:t>Molecular bridging e.g. via fibronectin</a:t>
            </a:r>
          </a:p>
          <a:p>
            <a:pPr lvl="1" eaLnBrk="1" hangingPunct="1"/>
            <a:r>
              <a:rPr lang="en-US" sz="1800" smtClean="0"/>
              <a:t>Adherence plus manipulation of host cell signalling and cytoskeleton leading to intimate attachment or invasion</a:t>
            </a:r>
          </a:p>
          <a:p>
            <a:pPr eaLnBrk="1" hangingPunct="1"/>
            <a:endParaRPr lang="en-US" sz="2000" smtClean="0"/>
          </a:p>
          <a:p>
            <a:pPr eaLnBrk="1" hangingPunct="1"/>
            <a:endParaRPr lang="en-US" sz="2000" smtClean="0"/>
          </a:p>
        </p:txBody>
      </p:sp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400" i="1">
                <a:solidFill>
                  <a:srgbClr val="FF0027"/>
                </a:solidFill>
                <a:latin typeface="Times" charset="0"/>
                <a:ea typeface="Times" charset="0"/>
                <a:cs typeface="Times" charset="0"/>
                <a:sym typeface="Times" charset="0"/>
              </a:rPr>
              <a:t>S</a:t>
            </a:r>
            <a:r>
              <a:rPr lang="en-US">
                <a:solidFill>
                  <a:srgbClr val="FF0027"/>
                </a:solidFill>
              </a:rPr>
              <a:t>cavenge</a:t>
            </a:r>
            <a:r>
              <a:rPr lang="en-US"/>
              <a:t> nutrients</a:t>
            </a:r>
          </a:p>
        </p:txBody>
      </p:sp>
      <p:sp>
        <p:nvSpPr>
          <p:cNvPr id="355331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179512" y="1057300"/>
            <a:ext cx="4536504" cy="3354917"/>
          </a:xfrm>
        </p:spPr>
        <p:txBody>
          <a:bodyPr/>
          <a:lstStyle/>
          <a:p>
            <a:pPr marL="576263" eaLnBrk="1" hangingPunct="1">
              <a:lnSpc>
                <a:spcPct val="90000"/>
              </a:lnSpc>
            </a:pPr>
            <a:r>
              <a:rPr lang="en-US" sz="1800" dirty="0"/>
              <a:t>Free iron levels very low in body fluids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</a:pPr>
            <a:r>
              <a:rPr lang="en-US" sz="1800" dirty="0"/>
              <a:t>Acute phase response causes further drop 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</a:pPr>
            <a:r>
              <a:rPr lang="en-US" sz="1800" dirty="0"/>
              <a:t>Iron overload increases susceptibility to infection</a:t>
            </a:r>
          </a:p>
          <a:p>
            <a:pPr marL="576263" eaLnBrk="1" hangingPunct="1">
              <a:lnSpc>
                <a:spcPct val="90000"/>
              </a:lnSpc>
            </a:pPr>
            <a:r>
              <a:rPr lang="en-US" sz="1800" dirty="0"/>
              <a:t>Many different bacterial systems for scavenging iron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</a:pPr>
            <a:r>
              <a:rPr lang="en-US" sz="1800" dirty="0" err="1"/>
              <a:t>Siderophores</a:t>
            </a:r>
            <a:r>
              <a:rPr lang="en-US" sz="1800" dirty="0"/>
              <a:t> chelate available iron &amp; transport it into bacteria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</a:pPr>
            <a:r>
              <a:rPr lang="en-US" sz="1800" dirty="0"/>
              <a:t>Iron can be scavenged direct from host iron-binding proteins, </a:t>
            </a:r>
            <a:r>
              <a:rPr lang="en-US" sz="1800" dirty="0" err="1"/>
              <a:t>e.g</a:t>
            </a:r>
            <a:r>
              <a:rPr lang="en-US" sz="1800" dirty="0"/>
              <a:t> by </a:t>
            </a:r>
            <a:r>
              <a:rPr lang="en-US" sz="1800" dirty="0" err="1"/>
              <a:t>lactoferrin</a:t>
            </a:r>
            <a:r>
              <a:rPr lang="en-US" sz="1800" dirty="0"/>
              <a:t>-binding proteins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</a:pPr>
            <a:r>
              <a:rPr lang="en-US" sz="1800" dirty="0"/>
              <a:t>Often </a:t>
            </a:r>
            <a:r>
              <a:rPr lang="en-US" sz="1800" dirty="0" err="1"/>
              <a:t>co-ordinately</a:t>
            </a:r>
            <a:r>
              <a:rPr lang="en-US" sz="1800" dirty="0"/>
              <a:t> regulated e.g. by</a:t>
            </a:r>
            <a:r>
              <a:rPr lang="en-US" sz="1800" i="1" dirty="0"/>
              <a:t> fur </a:t>
            </a:r>
            <a:r>
              <a:rPr lang="en-US" sz="1800" dirty="0"/>
              <a:t>locus in </a:t>
            </a:r>
            <a:r>
              <a:rPr lang="en-US" sz="1800" i="1" dirty="0"/>
              <a:t>E. </a:t>
            </a:r>
            <a:r>
              <a:rPr lang="en-US" sz="1800" i="1" dirty="0" smtClean="0"/>
              <a:t>coli</a:t>
            </a:r>
            <a:endParaRPr lang="en-US" sz="1800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2"/>
          </p:nvPr>
        </p:nvSpPr>
        <p:spPr>
          <a:xfrm>
            <a:off x="4408612" y="1057300"/>
            <a:ext cx="4419600" cy="3354917"/>
          </a:xfrm>
        </p:spPr>
        <p:txBody>
          <a:bodyPr/>
          <a:lstStyle/>
          <a:p>
            <a:pPr marL="576263" lvl="1" eaLnBrk="1" hangingPunct="1">
              <a:lnSpc>
                <a:spcPct val="90000"/>
              </a:lnSpc>
              <a:spcBef>
                <a:spcPts val="2700"/>
              </a:spcBef>
              <a:buFont typeface="Lucida Grande" charset="0"/>
              <a:buChar char="•"/>
              <a:defRPr/>
            </a:pPr>
            <a:r>
              <a:rPr lang="en-US" sz="1800" dirty="0" smtClean="0"/>
              <a:t>Some pathogens avoid  problem by cutting out need for iron, e.g.</a:t>
            </a:r>
            <a:r>
              <a:rPr lang="en-US" sz="1800" i="1" dirty="0" smtClean="0"/>
              <a:t> Treponema pallidum</a:t>
            </a:r>
            <a:endParaRPr lang="en-US" sz="1800" dirty="0" smtClean="0"/>
          </a:p>
          <a:p>
            <a:pPr marL="576263" eaLnBrk="1" hangingPunct="1">
              <a:lnSpc>
                <a:spcPct val="90000"/>
              </a:lnSpc>
              <a:defRPr/>
            </a:pPr>
            <a:r>
              <a:rPr lang="en-US" sz="1800" dirty="0" smtClean="0"/>
              <a:t>Iron used to regulate aggressive virulence factors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1800" dirty="0" smtClean="0"/>
              <a:t>Diphtheria toxin (</a:t>
            </a:r>
            <a:r>
              <a:rPr lang="en-US" sz="1800" dirty="0" err="1" smtClean="0"/>
              <a:t>DtxR</a:t>
            </a:r>
            <a:r>
              <a:rPr lang="en-US" sz="1800" dirty="0" smtClean="0"/>
              <a:t> repressor)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1800" dirty="0" smtClean="0"/>
              <a:t>Shiga-like toxin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1800" i="1" dirty="0" smtClean="0"/>
              <a:t>Pseudomonas aeruginosa </a:t>
            </a:r>
            <a:r>
              <a:rPr lang="en-US" sz="1800" dirty="0" err="1" smtClean="0"/>
              <a:t>exotoxin</a:t>
            </a:r>
            <a:r>
              <a:rPr lang="en-US" sz="1800" dirty="0" smtClean="0"/>
              <a:t> A</a:t>
            </a:r>
          </a:p>
          <a:p>
            <a:pPr eaLnBrk="1" hangingPunct="1">
              <a:defRPr/>
            </a:pPr>
            <a:endParaRPr lang="en-US" sz="1800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5100" i="1">
                <a:solidFill>
                  <a:srgbClr val="FF0027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S</a:t>
            </a:r>
            <a:r>
              <a:rPr lang="en-US" sz="4300">
                <a:solidFill>
                  <a:srgbClr val="FF0027"/>
                </a:solidFill>
              </a:rPr>
              <a:t>urvive</a:t>
            </a:r>
            <a:r>
              <a:rPr lang="en-US" sz="4300"/>
              <a:t> </a:t>
            </a:r>
            <a:r>
              <a:rPr lang="en-US" sz="5100" i="1">
                <a:solidFill>
                  <a:srgbClr val="FF0027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S</a:t>
            </a:r>
            <a:r>
              <a:rPr lang="en-US" sz="4300">
                <a:solidFill>
                  <a:srgbClr val="FF0027"/>
                </a:solidFill>
              </a:rPr>
              <a:t>tress</a:t>
            </a:r>
          </a:p>
        </p:txBody>
      </p:sp>
      <p:sp>
        <p:nvSpPr>
          <p:cNvPr id="490498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marL="576263" eaLnBrk="1" hangingPunct="1">
              <a:lnSpc>
                <a:spcPct val="90000"/>
              </a:lnSpc>
              <a:defRPr/>
            </a:pPr>
            <a:r>
              <a:rPr lang="en-US" sz="2400" dirty="0"/>
              <a:t>In addition to nutrient-limitation stress, pathogens face many other stresses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2400" dirty="0"/>
              <a:t>Acid stress within stomach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2400" dirty="0"/>
              <a:t>Heat shock during fever</a:t>
            </a:r>
          </a:p>
          <a:p>
            <a:pPr marL="881063" lvl="1" eaLnBrk="1" hangingPunct="1">
              <a:lnSpc>
                <a:spcPct val="90000"/>
              </a:lnSpc>
              <a:buFont typeface="Lucida Grande" charset="0"/>
              <a:buChar char="•"/>
              <a:defRPr/>
            </a:pPr>
            <a:r>
              <a:rPr lang="en-US" sz="2400" dirty="0"/>
              <a:t>Oxidative stress within phagocytes</a:t>
            </a:r>
          </a:p>
          <a:p>
            <a:pPr marL="576263" eaLnBrk="1" hangingPunct="1">
              <a:lnSpc>
                <a:spcPct val="90000"/>
              </a:lnSpc>
              <a:defRPr/>
            </a:pPr>
            <a:r>
              <a:rPr lang="en-US" sz="2400" dirty="0"/>
              <a:t>Stress response proteins, such as </a:t>
            </a:r>
            <a:r>
              <a:rPr lang="en-US" sz="2400" dirty="0" err="1"/>
              <a:t>chaperonins</a:t>
            </a:r>
            <a:r>
              <a:rPr lang="en-US" sz="2400" dirty="0"/>
              <a:t> feature as </a:t>
            </a:r>
            <a:r>
              <a:rPr lang="en-US" sz="2400" dirty="0" err="1"/>
              <a:t>immunodominant</a:t>
            </a:r>
            <a:r>
              <a:rPr lang="en-US" sz="2400" dirty="0"/>
              <a:t> antigens</a:t>
            </a:r>
          </a:p>
          <a:p>
            <a:pPr marL="576263" eaLnBrk="1" hangingPunct="1">
              <a:lnSpc>
                <a:spcPct val="90000"/>
              </a:lnSpc>
              <a:defRPr/>
            </a:pPr>
            <a:r>
              <a:rPr lang="en-US" sz="2400" dirty="0"/>
              <a:t>Detoxification proteins play a role in </a:t>
            </a:r>
            <a:r>
              <a:rPr lang="en-US" sz="2400" dirty="0" smtClean="0"/>
              <a:t>virulence</a:t>
            </a:r>
          </a:p>
          <a:p>
            <a:pPr marL="850901" lvl="1" eaLnBrk="1" hangingPunct="1">
              <a:lnSpc>
                <a:spcPct val="90000"/>
              </a:lnSpc>
              <a:defRPr/>
            </a:pPr>
            <a:r>
              <a:rPr lang="en-US" sz="2100" dirty="0" smtClean="0"/>
              <a:t>e.g</a:t>
            </a:r>
            <a:r>
              <a:rPr lang="en-US" sz="2100" dirty="0"/>
              <a:t>. </a:t>
            </a:r>
            <a:r>
              <a:rPr lang="en-US" sz="2100" dirty="0" err="1"/>
              <a:t>periplasmic</a:t>
            </a:r>
            <a:r>
              <a:rPr lang="en-US" sz="2100" dirty="0"/>
              <a:t> </a:t>
            </a:r>
            <a:r>
              <a:rPr lang="en-US" sz="2100" dirty="0" err="1"/>
              <a:t>Cu,Zn</a:t>
            </a:r>
            <a:r>
              <a:rPr lang="en-US" sz="2100" dirty="0"/>
              <a:t>-superoxide </a:t>
            </a:r>
            <a:r>
              <a:rPr lang="en-US" sz="2100" dirty="0" err="1"/>
              <a:t>dismutases</a:t>
            </a:r>
            <a:endParaRPr lang="en-US" sz="2100" dirty="0"/>
          </a:p>
          <a:p>
            <a:pPr marL="576263" eaLnBrk="1" hangingPunct="1">
              <a:lnSpc>
                <a:spcPct val="90000"/>
              </a:lnSpc>
              <a:defRPr/>
            </a:pPr>
            <a:r>
              <a:rPr lang="en-US" sz="2400" dirty="0"/>
              <a:t>Infectious dose for enteric pathogens much lower in </a:t>
            </a:r>
            <a:r>
              <a:rPr lang="en-US" sz="2400" dirty="0" err="1"/>
              <a:t>achlorhydria</a:t>
            </a:r>
            <a:r>
              <a:rPr lang="en-US" sz="2400" dirty="0"/>
              <a:t> (no need to overcome acid stress)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tealth</a:t>
            </a:r>
            <a:r>
              <a:rPr lang="en-US" smtClean="0">
                <a:solidFill>
                  <a:srgbClr val="FF0000"/>
                </a:solidFill>
              </a:rPr>
              <a:t/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mtClean="0"/>
              <a:t>avoid host defences</a:t>
            </a:r>
          </a:p>
        </p:txBody>
      </p:sp>
      <p:sp>
        <p:nvSpPr>
          <p:cNvPr id="357379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323528" y="1117307"/>
            <a:ext cx="5472608" cy="4200467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/>
              <a:t>IgA proteases</a:t>
            </a:r>
          </a:p>
          <a:p>
            <a:pPr lvl="1" eaLnBrk="1" hangingPunct="1"/>
            <a:r>
              <a:rPr lang="en-US" dirty="0" err="1" smtClean="0"/>
              <a:t>metalloproteases</a:t>
            </a:r>
            <a:r>
              <a:rPr lang="en-US" dirty="0" smtClean="0"/>
              <a:t> active against IgA</a:t>
            </a:r>
          </a:p>
          <a:p>
            <a:pPr eaLnBrk="1" hangingPunct="1"/>
            <a:r>
              <a:rPr lang="en-US" dirty="0" smtClean="0"/>
              <a:t>Immunoglobulin-binding proteins</a:t>
            </a:r>
          </a:p>
          <a:p>
            <a:pPr lvl="1" eaLnBrk="1" hangingPunct="1"/>
            <a:r>
              <a:rPr lang="en-US" dirty="0" smtClean="0"/>
              <a:t>e.g. protein A of </a:t>
            </a:r>
            <a:r>
              <a:rPr lang="en-US" i="1" dirty="0" smtClean="0"/>
              <a:t>S. aureus</a:t>
            </a:r>
          </a:p>
          <a:p>
            <a:pPr eaLnBrk="1" hangingPunct="1"/>
            <a:r>
              <a:rPr lang="en-US" dirty="0"/>
              <a:t>Resist complement, </a:t>
            </a:r>
            <a:r>
              <a:rPr lang="en-US" dirty="0" err="1"/>
              <a:t>opsonisation</a:t>
            </a:r>
            <a:r>
              <a:rPr lang="en-US" dirty="0"/>
              <a:t> (serum resistance)</a:t>
            </a:r>
          </a:p>
          <a:p>
            <a:pPr lvl="1" eaLnBrk="1" hangingPunct="1"/>
            <a:r>
              <a:rPr lang="en-US" dirty="0"/>
              <a:t>Many species only virulent when capsule </a:t>
            </a:r>
            <a:r>
              <a:rPr lang="en-US" dirty="0" smtClean="0"/>
              <a:t>present</a:t>
            </a:r>
            <a:r>
              <a:rPr lang="en-US" dirty="0"/>
              <a:t>:</a:t>
            </a:r>
          </a:p>
          <a:p>
            <a:pPr lvl="2" eaLnBrk="1" hangingPunct="1"/>
            <a:r>
              <a:rPr lang="en-US" i="1" dirty="0">
                <a:ea typeface="ＭＳ Ｐゴシック" charset="-128"/>
              </a:rPr>
              <a:t>Streptococcus pneumoniae, Klebsiella pneumoniae, </a:t>
            </a:r>
            <a:r>
              <a:rPr lang="en-US" i="1" dirty="0" err="1">
                <a:ea typeface="ＭＳ Ｐゴシック" charset="-128"/>
              </a:rPr>
              <a:t>Hemophilus</a:t>
            </a:r>
            <a:r>
              <a:rPr lang="en-US" i="1" dirty="0">
                <a:ea typeface="ＭＳ Ｐゴシック" charset="-128"/>
              </a:rPr>
              <a:t> influenzae, Bacillus anthracis, </a:t>
            </a:r>
            <a:r>
              <a:rPr lang="en-US" i="1" dirty="0" smtClean="0">
                <a:ea typeface="ＭＳ Ｐゴシック" charset="-128"/>
              </a:rPr>
              <a:t>Yersinia </a:t>
            </a:r>
            <a:r>
              <a:rPr lang="en-US" i="1" dirty="0">
                <a:ea typeface="ＭＳ Ｐゴシック" charset="-128"/>
              </a:rPr>
              <a:t>pestis </a:t>
            </a:r>
            <a:r>
              <a:rPr lang="en-US" dirty="0">
                <a:ea typeface="ＭＳ Ｐゴシック" charset="-128"/>
              </a:rPr>
              <a:t>(protein).</a:t>
            </a:r>
          </a:p>
          <a:p>
            <a:pPr lvl="1" eaLnBrk="1" hangingPunct="1"/>
            <a:r>
              <a:rPr lang="en-US" dirty="0"/>
              <a:t>LPS and surface or outer membrane proteins also play role</a:t>
            </a:r>
          </a:p>
          <a:p>
            <a:pPr eaLnBrk="1" hangingPunct="1"/>
            <a:r>
              <a:rPr lang="en-US" dirty="0"/>
              <a:t>Cell wall of </a:t>
            </a:r>
            <a:r>
              <a:rPr lang="en-US" i="1" dirty="0"/>
              <a:t>Mycobacterium tuberculosis</a:t>
            </a:r>
            <a:r>
              <a:rPr lang="en-US" dirty="0"/>
              <a:t> helps resist digestion after phagocytosis; triggers granuloma </a:t>
            </a:r>
            <a:r>
              <a:rPr lang="en-US" dirty="0" smtClean="0"/>
              <a:t>formation</a:t>
            </a:r>
            <a:endParaRPr lang="en-US" dirty="0"/>
          </a:p>
        </p:txBody>
      </p:sp>
      <p:grpSp>
        <p:nvGrpSpPr>
          <p:cNvPr id="357380" name="Group 31"/>
          <p:cNvGrpSpPr>
            <a:grpSpLocks/>
          </p:cNvGrpSpPr>
          <p:nvPr/>
        </p:nvGrpSpPr>
        <p:grpSpPr bwMode="auto">
          <a:xfrm>
            <a:off x="6477000" y="1841500"/>
            <a:ext cx="1371600" cy="2824428"/>
            <a:chOff x="5562600" y="1219200"/>
            <a:chExt cx="2004224" cy="4761026"/>
          </a:xfrm>
        </p:grpSpPr>
        <p:sp>
          <p:nvSpPr>
            <p:cNvPr id="9" name="Can 8"/>
            <p:cNvSpPr/>
            <p:nvPr/>
          </p:nvSpPr>
          <p:spPr>
            <a:xfrm>
              <a:off x="5562600" y="5181890"/>
              <a:ext cx="533532" cy="532967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Can 9"/>
            <p:cNvSpPr/>
            <p:nvPr/>
          </p:nvSpPr>
          <p:spPr>
            <a:xfrm>
              <a:off x="5562600" y="4590943"/>
              <a:ext cx="533532" cy="532968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Can 10"/>
            <p:cNvSpPr/>
            <p:nvPr/>
          </p:nvSpPr>
          <p:spPr>
            <a:xfrm>
              <a:off x="5562600" y="3999996"/>
              <a:ext cx="533532" cy="532967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Can 11"/>
            <p:cNvSpPr/>
            <p:nvPr/>
          </p:nvSpPr>
          <p:spPr>
            <a:xfrm>
              <a:off x="5562600" y="3409049"/>
              <a:ext cx="533532" cy="535197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Can 12"/>
            <p:cNvSpPr/>
            <p:nvPr/>
          </p:nvSpPr>
          <p:spPr>
            <a:xfrm>
              <a:off x="5562600" y="2820332"/>
              <a:ext cx="533532" cy="532968"/>
            </a:xfrm>
            <a:prstGeom prst="can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357388" name="Group 17"/>
            <p:cNvGrpSpPr>
              <a:grpSpLocks/>
            </p:cNvGrpSpPr>
            <p:nvPr/>
          </p:nvGrpSpPr>
          <p:grpSpPr bwMode="auto">
            <a:xfrm rot="-3087892">
              <a:off x="6369824" y="2421024"/>
              <a:ext cx="1143000" cy="1251000"/>
              <a:chOff x="6858000" y="2787600"/>
              <a:chExt cx="1066800" cy="1098600"/>
            </a:xfrm>
          </p:grpSpPr>
          <p:sp>
            <p:nvSpPr>
              <p:cNvPr id="15" name="Half Frame 14"/>
              <p:cNvSpPr/>
              <p:nvPr/>
            </p:nvSpPr>
            <p:spPr>
              <a:xfrm>
                <a:off x="7467600" y="3505200"/>
                <a:ext cx="457200" cy="381000"/>
              </a:xfrm>
              <a:prstGeom prst="halfFram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 rot="16200000" flipV="1">
                <a:off x="6805845" y="2838231"/>
                <a:ext cx="717063" cy="609827"/>
              </a:xfrm>
              <a:prstGeom prst="line">
                <a:avLst/>
              </a:prstGeom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389" name="Group 18"/>
            <p:cNvGrpSpPr>
              <a:grpSpLocks/>
            </p:cNvGrpSpPr>
            <p:nvPr/>
          </p:nvGrpSpPr>
          <p:grpSpPr bwMode="auto">
            <a:xfrm rot="-3087892">
              <a:off x="6369824" y="2954425"/>
              <a:ext cx="1143000" cy="1251000"/>
              <a:chOff x="6858000" y="2787600"/>
              <a:chExt cx="1066800" cy="1098600"/>
            </a:xfrm>
          </p:grpSpPr>
          <p:sp>
            <p:nvSpPr>
              <p:cNvPr id="20" name="Half Frame 19"/>
              <p:cNvSpPr/>
              <p:nvPr/>
            </p:nvSpPr>
            <p:spPr>
              <a:xfrm>
                <a:off x="7467600" y="3505200"/>
                <a:ext cx="457200" cy="381000"/>
              </a:xfrm>
              <a:prstGeom prst="halfFram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rot="16200000" flipV="1">
                <a:off x="6806162" y="2837984"/>
                <a:ext cx="717063" cy="609828"/>
              </a:xfrm>
              <a:prstGeom prst="line">
                <a:avLst/>
              </a:prstGeom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390" name="Group 21"/>
            <p:cNvGrpSpPr>
              <a:grpSpLocks/>
            </p:cNvGrpSpPr>
            <p:nvPr/>
          </p:nvGrpSpPr>
          <p:grpSpPr bwMode="auto">
            <a:xfrm rot="-3087892">
              <a:off x="6369824" y="3564025"/>
              <a:ext cx="1143000" cy="1251000"/>
              <a:chOff x="6858000" y="2787600"/>
              <a:chExt cx="1066800" cy="1098600"/>
            </a:xfrm>
          </p:grpSpPr>
          <p:sp>
            <p:nvSpPr>
              <p:cNvPr id="23" name="Half Frame 22"/>
              <p:cNvSpPr/>
              <p:nvPr/>
            </p:nvSpPr>
            <p:spPr>
              <a:xfrm>
                <a:off x="7467600" y="3505200"/>
                <a:ext cx="457200" cy="381000"/>
              </a:xfrm>
              <a:prstGeom prst="halfFram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rot="16200000" flipV="1">
                <a:off x="6808866" y="2839522"/>
                <a:ext cx="717063" cy="607746"/>
              </a:xfrm>
              <a:prstGeom prst="line">
                <a:avLst/>
              </a:prstGeom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391" name="Group 24"/>
            <p:cNvGrpSpPr>
              <a:grpSpLocks/>
            </p:cNvGrpSpPr>
            <p:nvPr/>
          </p:nvGrpSpPr>
          <p:grpSpPr bwMode="auto">
            <a:xfrm rot="-3087892">
              <a:off x="6369824" y="4173625"/>
              <a:ext cx="1143000" cy="1251000"/>
              <a:chOff x="6858000" y="2787600"/>
              <a:chExt cx="1066800" cy="1098600"/>
            </a:xfrm>
          </p:grpSpPr>
          <p:sp>
            <p:nvSpPr>
              <p:cNvPr id="26" name="Half Frame 25"/>
              <p:cNvSpPr/>
              <p:nvPr/>
            </p:nvSpPr>
            <p:spPr>
              <a:xfrm>
                <a:off x="7467600" y="3505200"/>
                <a:ext cx="457200" cy="381000"/>
              </a:xfrm>
              <a:prstGeom prst="halfFram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rot="16200000" flipV="1">
                <a:off x="6805721" y="2838328"/>
                <a:ext cx="717063" cy="609827"/>
              </a:xfrm>
              <a:prstGeom prst="line">
                <a:avLst/>
              </a:prstGeom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392" name="Group 27"/>
            <p:cNvGrpSpPr>
              <a:grpSpLocks/>
            </p:cNvGrpSpPr>
            <p:nvPr/>
          </p:nvGrpSpPr>
          <p:grpSpPr bwMode="auto">
            <a:xfrm rot="-3087892">
              <a:off x="6369824" y="4783226"/>
              <a:ext cx="1143000" cy="1251000"/>
              <a:chOff x="6858000" y="2787600"/>
              <a:chExt cx="1066800" cy="1098600"/>
            </a:xfrm>
          </p:grpSpPr>
          <p:sp>
            <p:nvSpPr>
              <p:cNvPr id="29" name="Half Frame 28"/>
              <p:cNvSpPr/>
              <p:nvPr/>
            </p:nvSpPr>
            <p:spPr>
              <a:xfrm>
                <a:off x="7467600" y="3505200"/>
                <a:ext cx="457200" cy="381000"/>
              </a:xfrm>
              <a:prstGeom prst="halfFram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 rot="16200000" flipV="1">
                <a:off x="6806316" y="2837864"/>
                <a:ext cx="717063" cy="609828"/>
              </a:xfrm>
              <a:prstGeom prst="line">
                <a:avLst/>
              </a:prstGeom>
              <a:ln w="762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Freeform 30"/>
            <p:cNvSpPr/>
            <p:nvPr/>
          </p:nvSpPr>
          <p:spPr>
            <a:xfrm>
              <a:off x="5866482" y="1219200"/>
              <a:ext cx="728387" cy="1627892"/>
            </a:xfrm>
            <a:custGeom>
              <a:avLst/>
              <a:gdLst>
                <a:gd name="connsiteX0" fmla="*/ 0 w 727287"/>
                <a:gd name="connsiteY0" fmla="*/ 1628334 h 1628334"/>
                <a:gd name="connsiteX1" fmla="*/ 423346 w 727287"/>
                <a:gd name="connsiteY1" fmla="*/ 1031279 h 1628334"/>
                <a:gd name="connsiteX2" fmla="*/ 358216 w 727287"/>
                <a:gd name="connsiteY2" fmla="*/ 738178 h 1628334"/>
                <a:gd name="connsiteX3" fmla="*/ 705577 w 727287"/>
                <a:gd name="connsiteY3" fmla="*/ 499356 h 1628334"/>
                <a:gd name="connsiteX4" fmla="*/ 488476 w 727287"/>
                <a:gd name="connsiteY4" fmla="*/ 0 h 1628334"/>
                <a:gd name="connsiteX5" fmla="*/ 488476 w 727287"/>
                <a:gd name="connsiteY5" fmla="*/ 0 h 1628334"/>
                <a:gd name="connsiteX6" fmla="*/ 499331 w 727287"/>
                <a:gd name="connsiteY6" fmla="*/ 0 h 1628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7287" h="1628334">
                  <a:moveTo>
                    <a:pt x="0" y="1628334"/>
                  </a:moveTo>
                  <a:cubicBezTo>
                    <a:pt x="181821" y="1403986"/>
                    <a:pt x="363643" y="1179638"/>
                    <a:pt x="423346" y="1031279"/>
                  </a:cubicBezTo>
                  <a:cubicBezTo>
                    <a:pt x="483049" y="882920"/>
                    <a:pt x="311178" y="826832"/>
                    <a:pt x="358216" y="738178"/>
                  </a:cubicBezTo>
                  <a:cubicBezTo>
                    <a:pt x="405254" y="649524"/>
                    <a:pt x="683867" y="622385"/>
                    <a:pt x="705577" y="499356"/>
                  </a:cubicBezTo>
                  <a:cubicBezTo>
                    <a:pt x="727287" y="376327"/>
                    <a:pt x="488476" y="0"/>
                    <a:pt x="488476" y="0"/>
                  </a:cubicBezTo>
                  <a:lnTo>
                    <a:pt x="488476" y="0"/>
                  </a:lnTo>
                  <a:lnTo>
                    <a:pt x="499331" y="0"/>
                  </a:lnTo>
                </a:path>
              </a:pathLst>
            </a:custGeom>
            <a:ln w="76200" cap="flat" cmpd="tri" algn="ctr">
              <a:solidFill>
                <a:schemeClr val="accent4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3" name="Oval 32"/>
          <p:cNvSpPr/>
          <p:nvPr/>
        </p:nvSpPr>
        <p:spPr>
          <a:xfrm>
            <a:off x="5792688" y="337220"/>
            <a:ext cx="3351312" cy="151126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940152" y="4597694"/>
            <a:ext cx="30963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800" dirty="0">
                <a:solidFill>
                  <a:srgbClr val="000000"/>
                </a:solidFill>
                <a:latin typeface="+mn-lt"/>
              </a:rPr>
              <a:t>Immunoglobulin-binding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protein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tealth</a:t>
            </a:r>
            <a:r>
              <a:rPr lang="en-US" smtClean="0"/>
              <a:t>: avoid host defences</a:t>
            </a:r>
          </a:p>
        </p:txBody>
      </p:sp>
      <p:sp>
        <p:nvSpPr>
          <p:cNvPr id="360451" name="Rectangle 1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smtClean="0"/>
              <a:t>Antigenic or phase variation</a:t>
            </a:r>
          </a:p>
          <a:p>
            <a:pPr lvl="1" eaLnBrk="1" hangingPunct="1">
              <a:buFont typeface="Wingdings 3" charset="2"/>
              <a:buNone/>
            </a:pPr>
            <a:r>
              <a:rPr lang="en-US" smtClean="0"/>
              <a:t>Antigens on surface of pathogen are recognized by host immune response</a:t>
            </a:r>
          </a:p>
          <a:p>
            <a:pPr lvl="1" eaLnBrk="1" hangingPunct="1"/>
            <a:r>
              <a:rPr lang="en-US" smtClean="0"/>
              <a:t>Some pathogens can change cell surface antigens to evade immune response</a:t>
            </a:r>
          </a:p>
          <a:p>
            <a:pPr eaLnBrk="1" hangingPunct="1"/>
            <a:r>
              <a:rPr lang="en-US" smtClean="0"/>
              <a:t>Involves surface structures (LPS, capsules, pili, flagella) and secreted proteins</a:t>
            </a:r>
          </a:p>
          <a:p>
            <a:pPr eaLnBrk="1" hangingPunct="1"/>
            <a:r>
              <a:rPr lang="en-US" smtClean="0"/>
              <a:t>Variety of mechanisms</a:t>
            </a:r>
          </a:p>
          <a:p>
            <a:pPr lvl="1" eaLnBrk="1" hangingPunct="1"/>
            <a:r>
              <a:rPr lang="en-US" smtClean="0"/>
              <a:t>slip-strand mispairing</a:t>
            </a:r>
          </a:p>
          <a:p>
            <a:pPr lvl="1" eaLnBrk="1" hangingPunct="1"/>
            <a:r>
              <a:rPr lang="en-US" smtClean="0"/>
              <a:t>flip-flop</a:t>
            </a:r>
          </a:p>
          <a:p>
            <a:pPr lvl="1" eaLnBrk="1" hangingPunct="1"/>
            <a:r>
              <a:rPr lang="en-US" smtClean="0"/>
              <a:t>cassettes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/>
              <a:t>Adopt cryptic niche</a:t>
            </a:r>
          </a:p>
          <a:p>
            <a:pPr lvl="1" eaLnBrk="1" hangingPunct="1"/>
            <a:r>
              <a:rPr lang="en-US" dirty="0"/>
              <a:t>inside phagocytes or in biofilm</a:t>
            </a:r>
          </a:p>
          <a:p>
            <a:pPr eaLnBrk="1" hangingPunct="1"/>
            <a:r>
              <a:rPr lang="en-US" dirty="0"/>
              <a:t>Antigenic mimicry</a:t>
            </a:r>
          </a:p>
          <a:p>
            <a:pPr lvl="1" eaLnBrk="1" hangingPunct="1"/>
            <a:r>
              <a:rPr lang="en-US" dirty="0"/>
              <a:t>e.g. </a:t>
            </a:r>
            <a:r>
              <a:rPr lang="en-US" dirty="0" err="1"/>
              <a:t>sialic</a:t>
            </a:r>
            <a:r>
              <a:rPr lang="en-US" dirty="0"/>
              <a:t> acid capsule of group B </a:t>
            </a:r>
            <a:r>
              <a:rPr lang="en-US" dirty="0" err="1"/>
              <a:t>meningococcus</a:t>
            </a:r>
            <a:endParaRPr lang="en-US" dirty="0"/>
          </a:p>
          <a:p>
            <a:pPr eaLnBrk="1" hangingPunct="1"/>
            <a:r>
              <a:rPr lang="en-US" dirty="0"/>
              <a:t>Antigenic diversity</a:t>
            </a:r>
          </a:p>
          <a:p>
            <a:pPr lvl="1" eaLnBrk="1" hangingPunct="1"/>
            <a:r>
              <a:rPr lang="en-US" dirty="0"/>
              <a:t>&gt;60 different </a:t>
            </a:r>
            <a:r>
              <a:rPr lang="en-US" i="1" dirty="0"/>
              <a:t>Salmonella </a:t>
            </a:r>
            <a:r>
              <a:rPr lang="en-US" dirty="0"/>
              <a:t>LPS O side-chains</a:t>
            </a:r>
          </a:p>
          <a:p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Phase variation in </a:t>
            </a:r>
            <a:r>
              <a:rPr lang="en-GB" i="1" smtClean="0"/>
              <a:t>Campylobacter jejuni</a:t>
            </a:r>
          </a:p>
        </p:txBody>
      </p:sp>
      <p:pic>
        <p:nvPicPr>
          <p:cNvPr id="36147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7714" y="1845470"/>
            <a:ext cx="1119187" cy="43127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147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7714" y="2324365"/>
            <a:ext cx="1119187" cy="44846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147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27714" y="2832365"/>
            <a:ext cx="1119187" cy="44582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1478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0" y="1841500"/>
            <a:ext cx="1176338" cy="43524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1479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2357437"/>
            <a:ext cx="1184275" cy="43391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61480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6601" y="2853532"/>
            <a:ext cx="1184275" cy="41671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2587" name="Picture 11" descr="C:\dennis\CJ1139\11396.jpg.jpg"/>
          <p:cNvPicPr>
            <a:picLocks noChangeAspect="1" noChangeArrowheads="1"/>
          </p:cNvPicPr>
          <p:nvPr/>
        </p:nvPicPr>
        <p:blipFill>
          <a:blip r:embed="rId8" cstate="print">
            <a:lum bright="-18000" contrast="1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143000"/>
            <a:ext cx="3322638" cy="406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1482" name="Rectangle 12"/>
          <p:cNvSpPr>
            <a:spLocks noChangeArrowheads="1"/>
          </p:cNvSpPr>
          <p:nvPr/>
        </p:nvSpPr>
        <p:spPr bwMode="auto">
          <a:xfrm>
            <a:off x="1541464" y="1524000"/>
            <a:ext cx="338137" cy="254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83" name="Oval 13"/>
          <p:cNvSpPr>
            <a:spLocks noChangeArrowheads="1"/>
          </p:cNvSpPr>
          <p:nvPr/>
        </p:nvSpPr>
        <p:spPr bwMode="auto">
          <a:xfrm>
            <a:off x="3167063" y="3683000"/>
            <a:ext cx="338137" cy="3175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84" name="Oval 14"/>
          <p:cNvSpPr>
            <a:spLocks noChangeArrowheads="1"/>
          </p:cNvSpPr>
          <p:nvPr/>
        </p:nvSpPr>
        <p:spPr bwMode="auto">
          <a:xfrm>
            <a:off x="1608138" y="3873500"/>
            <a:ext cx="271462" cy="2540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85" name="Oval 15"/>
          <p:cNvSpPr>
            <a:spLocks noChangeArrowheads="1"/>
          </p:cNvSpPr>
          <p:nvPr/>
        </p:nvSpPr>
        <p:spPr bwMode="auto">
          <a:xfrm flipV="1">
            <a:off x="2963864" y="3238500"/>
            <a:ext cx="312737" cy="2540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86" name="Oval 28"/>
          <p:cNvSpPr>
            <a:spLocks noChangeArrowheads="1"/>
          </p:cNvSpPr>
          <p:nvPr/>
        </p:nvSpPr>
        <p:spPr bwMode="auto">
          <a:xfrm>
            <a:off x="5595938" y="1971146"/>
            <a:ext cx="163512" cy="153458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87" name="Oval 29"/>
          <p:cNvSpPr>
            <a:spLocks noChangeArrowheads="1"/>
          </p:cNvSpPr>
          <p:nvPr/>
        </p:nvSpPr>
        <p:spPr bwMode="auto">
          <a:xfrm>
            <a:off x="5595938" y="2472532"/>
            <a:ext cx="163512" cy="153458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88" name="Oval 30"/>
          <p:cNvSpPr>
            <a:spLocks noChangeArrowheads="1"/>
          </p:cNvSpPr>
          <p:nvPr/>
        </p:nvSpPr>
        <p:spPr bwMode="auto">
          <a:xfrm>
            <a:off x="5595938" y="2980532"/>
            <a:ext cx="163512" cy="153458"/>
          </a:xfrm>
          <a:prstGeom prst="ellips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89" name="Rectangle 31"/>
          <p:cNvSpPr>
            <a:spLocks noChangeArrowheads="1"/>
          </p:cNvSpPr>
          <p:nvPr/>
        </p:nvSpPr>
        <p:spPr bwMode="auto">
          <a:xfrm>
            <a:off x="8305801" y="1964532"/>
            <a:ext cx="155575" cy="145521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90" name="Rectangle 32"/>
          <p:cNvSpPr>
            <a:spLocks noChangeArrowheads="1"/>
          </p:cNvSpPr>
          <p:nvPr/>
        </p:nvSpPr>
        <p:spPr bwMode="auto">
          <a:xfrm>
            <a:off x="8305801" y="2493699"/>
            <a:ext cx="155575" cy="145521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91" name="Rectangle 33"/>
          <p:cNvSpPr>
            <a:spLocks noChangeArrowheads="1"/>
          </p:cNvSpPr>
          <p:nvPr/>
        </p:nvSpPr>
        <p:spPr bwMode="auto">
          <a:xfrm>
            <a:off x="8305801" y="2969949"/>
            <a:ext cx="155575" cy="145521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10" name="Text Box 34"/>
          <p:cNvSpPr txBox="1">
            <a:spLocks noChangeArrowheads="1"/>
          </p:cNvSpPr>
          <p:nvPr/>
        </p:nvSpPr>
        <p:spPr bwMode="auto">
          <a:xfrm>
            <a:off x="4495801" y="4064000"/>
            <a:ext cx="32242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GB" altLang="en-GB" sz="1400" b="1" dirty="0">
                <a:solidFill>
                  <a:schemeClr val="tx1"/>
                </a:solidFill>
                <a:latin typeface="+mn-lt"/>
              </a:rPr>
              <a:t>Colony blotting of wild type</a:t>
            </a:r>
          </a:p>
          <a:p>
            <a:pPr algn="ctr">
              <a:defRPr/>
            </a:pPr>
            <a:r>
              <a:rPr lang="en-GB" altLang="en-GB" sz="1400" b="1" dirty="0">
                <a:solidFill>
                  <a:schemeClr val="tx1"/>
                </a:solidFill>
                <a:latin typeface="+mn-lt"/>
              </a:rPr>
              <a:t> population with cholera toxin</a:t>
            </a:r>
          </a:p>
        </p:txBody>
      </p:sp>
      <p:sp>
        <p:nvSpPr>
          <p:cNvPr id="361493" name="Rectangle 35"/>
          <p:cNvSpPr>
            <a:spLocks noChangeArrowheads="1"/>
          </p:cNvSpPr>
          <p:nvPr/>
        </p:nvSpPr>
        <p:spPr bwMode="auto">
          <a:xfrm>
            <a:off x="3776664" y="2032000"/>
            <a:ext cx="338137" cy="254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1494" name="Rectangle 36"/>
          <p:cNvSpPr>
            <a:spLocks noChangeArrowheads="1"/>
          </p:cNvSpPr>
          <p:nvPr/>
        </p:nvSpPr>
        <p:spPr bwMode="auto">
          <a:xfrm>
            <a:off x="1947863" y="4762500"/>
            <a:ext cx="269875" cy="2540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614" name="Text Box 38"/>
          <p:cNvSpPr txBox="1">
            <a:spLocks noChangeArrowheads="1"/>
          </p:cNvSpPr>
          <p:nvPr/>
        </p:nvSpPr>
        <p:spPr bwMode="auto">
          <a:xfrm>
            <a:off x="5486400" y="1270000"/>
            <a:ext cx="32004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altLang="en-GB" sz="1400" b="1" dirty="0">
                <a:solidFill>
                  <a:schemeClr val="tx1"/>
                </a:solidFill>
                <a:latin typeface="+mn-lt"/>
              </a:rPr>
              <a:t>Sequence of phase-variable locus</a:t>
            </a:r>
          </a:p>
        </p:txBody>
      </p:sp>
      <p:sp>
        <p:nvSpPr>
          <p:cNvPr id="152615" name="Text Box 39"/>
          <p:cNvSpPr txBox="1">
            <a:spLocks noChangeArrowheads="1"/>
          </p:cNvSpPr>
          <p:nvPr/>
        </p:nvSpPr>
        <p:spPr bwMode="auto">
          <a:xfrm>
            <a:off x="6138863" y="1587500"/>
            <a:ext cx="812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altLang="en-GB" sz="1400" b="1">
                <a:solidFill>
                  <a:srgbClr val="000000"/>
                </a:solidFill>
                <a:latin typeface="+mn-lt"/>
              </a:rPr>
              <a:t>8Gs</a:t>
            </a:r>
          </a:p>
        </p:txBody>
      </p:sp>
      <p:sp>
        <p:nvSpPr>
          <p:cNvPr id="152616" name="Text Box 40"/>
          <p:cNvSpPr txBox="1">
            <a:spLocks noChangeArrowheads="1"/>
          </p:cNvSpPr>
          <p:nvPr/>
        </p:nvSpPr>
        <p:spPr bwMode="auto">
          <a:xfrm>
            <a:off x="7424738" y="1587500"/>
            <a:ext cx="8128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GB" altLang="en-GB" sz="1400" b="1">
                <a:solidFill>
                  <a:srgbClr val="000000"/>
                </a:solidFill>
                <a:latin typeface="+mn-lt"/>
              </a:rPr>
              <a:t>9Gs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962400" y="4699001"/>
            <a:ext cx="51816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altLang="en-US" sz="1200" dirty="0" err="1">
                <a:solidFill>
                  <a:srgbClr val="000000"/>
                </a:solidFill>
                <a:latin typeface="+mn-lt"/>
              </a:rPr>
              <a:t>WlaN</a:t>
            </a:r>
            <a:r>
              <a:rPr lang="en-GB" altLang="en-US" sz="1200" dirty="0">
                <a:solidFill>
                  <a:srgbClr val="000000"/>
                </a:solidFill>
                <a:latin typeface="+mn-lt"/>
              </a:rPr>
              <a:t> expressed </a:t>
            </a:r>
            <a:r>
              <a:rPr lang="en-GB" altLang="en-US" sz="1200" i="1" dirty="0">
                <a:solidFill>
                  <a:srgbClr val="000000"/>
                </a:solidFill>
                <a:latin typeface="+mn-lt"/>
              </a:rPr>
              <a:t>in vitro</a:t>
            </a:r>
            <a:r>
              <a:rPr lang="en-GB" altLang="en-US" sz="1200" dirty="0">
                <a:solidFill>
                  <a:srgbClr val="000000"/>
                </a:solidFill>
                <a:latin typeface="+mn-lt"/>
              </a:rPr>
              <a:t> and shown to be a beta-1,3 </a:t>
            </a:r>
            <a:r>
              <a:rPr lang="en-GB" altLang="en-US" sz="1200" dirty="0" err="1">
                <a:solidFill>
                  <a:srgbClr val="000000"/>
                </a:solidFill>
                <a:latin typeface="+mn-lt"/>
              </a:rPr>
              <a:t>galactosyltransferase</a:t>
            </a:r>
            <a:endParaRPr lang="en-GB" altLang="en-US" sz="1200" dirty="0">
              <a:solidFill>
                <a:srgbClr val="000000"/>
              </a:solidFill>
              <a:latin typeface="+mn-lt"/>
            </a:endParaRPr>
          </a:p>
          <a:p>
            <a:pPr>
              <a:defRPr/>
            </a:pPr>
            <a:r>
              <a:rPr lang="en-GB" altLang="en-US" sz="1200" dirty="0">
                <a:solidFill>
                  <a:srgbClr val="000000"/>
                </a:solidFill>
                <a:latin typeface="+mn-lt"/>
              </a:rPr>
              <a:t>Linton, </a:t>
            </a:r>
            <a:r>
              <a:rPr lang="en-GB" altLang="en-US" sz="1200" i="1" dirty="0">
                <a:solidFill>
                  <a:srgbClr val="000000"/>
                </a:solidFill>
                <a:latin typeface="+mn-lt"/>
              </a:rPr>
              <a:t>et al</a:t>
            </a:r>
            <a:r>
              <a:rPr lang="en-GB" altLang="en-US" sz="1200" dirty="0">
                <a:solidFill>
                  <a:srgbClr val="000000"/>
                </a:solidFill>
                <a:latin typeface="+mn-lt"/>
              </a:rPr>
              <a:t> Mol Micro (2000) p501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Definitions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 smtClean="0"/>
              <a:t>Bacteria </a:t>
            </a:r>
            <a:r>
              <a:rPr lang="en-US" sz="2000" b="1" dirty="0" err="1" smtClean="0"/>
              <a:t>colonise</a:t>
            </a:r>
            <a:r>
              <a:rPr lang="en-US" sz="2000" dirty="0" smtClean="0"/>
              <a:t> body surfaces (including gut, airways etc) to engage in mutually beneficial (</a:t>
            </a:r>
            <a:r>
              <a:rPr lang="en-US" sz="2000" b="1" dirty="0" err="1" smtClean="0"/>
              <a:t>commensal</a:t>
            </a:r>
            <a:r>
              <a:rPr lang="en-US" sz="2000" dirty="0" smtClean="0"/>
              <a:t>) or neutral associations with host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Constitute the </a:t>
            </a:r>
            <a:r>
              <a:rPr lang="en-US" sz="1800" b="1" dirty="0" smtClean="0"/>
              <a:t>normal microbiota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dirty="0" smtClean="0"/>
              <a:t>Infection</a:t>
            </a:r>
            <a:r>
              <a:rPr lang="en-US" sz="2000" dirty="0" smtClean="0"/>
              <a:t>: a condition in which pathogenic microbes penetrate host defenses, enter tissues and multiply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may be clinically obvious </a:t>
            </a:r>
            <a:r>
              <a:rPr lang="en-US" sz="1800" b="1" dirty="0" smtClean="0"/>
              <a:t>disease</a:t>
            </a:r>
            <a:r>
              <a:rPr lang="en-US" sz="1800" dirty="0" smtClean="0"/>
              <a:t> or </a:t>
            </a:r>
            <a:r>
              <a:rPr lang="en-US" sz="1800" b="1" dirty="0" smtClean="0"/>
              <a:t>subclinical infection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dirty="0" smtClean="0"/>
              <a:t>Pathogens </a:t>
            </a:r>
            <a:r>
              <a:rPr lang="en-US" sz="2000" dirty="0" smtClean="0"/>
              <a:t>are</a:t>
            </a:r>
            <a:r>
              <a:rPr lang="en-US" sz="2000" b="1" dirty="0" smtClean="0"/>
              <a:t> </a:t>
            </a:r>
            <a:r>
              <a:rPr lang="en-US" sz="2000" dirty="0" smtClean="0"/>
              <a:t>microbes that cause infection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In a carrier state as </a:t>
            </a:r>
            <a:r>
              <a:rPr lang="en-US" sz="1800" b="1" dirty="0" err="1" smtClean="0"/>
              <a:t>pathobionts</a:t>
            </a:r>
            <a:r>
              <a:rPr lang="en-US" sz="1800" b="1" dirty="0" smtClean="0"/>
              <a:t>, </a:t>
            </a:r>
            <a:r>
              <a:rPr lang="en-US" sz="1800" dirty="0" smtClean="0"/>
              <a:t>can </a:t>
            </a:r>
            <a:r>
              <a:rPr lang="en-US" sz="1800" dirty="0" err="1" smtClean="0"/>
              <a:t>colonise</a:t>
            </a:r>
            <a:r>
              <a:rPr lang="en-US" sz="1800" dirty="0" smtClean="0"/>
              <a:t> without causing infection, but can still cause disease under certain conditions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b="1" dirty="0" smtClean="0"/>
              <a:t>Opportunistic pathogens</a:t>
            </a:r>
            <a:r>
              <a:rPr lang="en-US" sz="2000" dirty="0" smtClean="0"/>
              <a:t> cause disease only when host defenses are compromised or when introduced to deep </a:t>
            </a:r>
            <a:r>
              <a:rPr lang="en-US" sz="2000" dirty="0" smtClean="0"/>
              <a:t>tissues</a:t>
            </a:r>
            <a:endParaRPr lang="en-US" sz="2000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 i="1">
                <a:solidFill>
                  <a:srgbClr val="FF0027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S</a:t>
            </a:r>
            <a:r>
              <a:rPr lang="en-US">
                <a:solidFill>
                  <a:srgbClr val="FF0027"/>
                </a:solidFill>
              </a:rPr>
              <a:t>trike-back</a:t>
            </a:r>
            <a:r>
              <a:rPr lang="en-US"/>
              <a:t>: </a:t>
            </a:r>
            <a:r>
              <a:rPr lang="en-US" sz="2800"/>
              <a:t>Damage host tissues</a:t>
            </a:r>
          </a:p>
        </p:txBody>
      </p:sp>
      <p:sp>
        <p:nvSpPr>
          <p:cNvPr id="362499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marL="576263" eaLnBrk="1" hangingPunct="1"/>
            <a:r>
              <a:rPr lang="en-US" dirty="0" err="1" smtClean="0"/>
              <a:t>Endotoxin</a:t>
            </a:r>
            <a:endParaRPr lang="en-US" dirty="0" smtClean="0"/>
          </a:p>
          <a:p>
            <a:pPr marL="850901" lvl="1" eaLnBrk="1" hangingPunct="1"/>
            <a:r>
              <a:rPr lang="en-US" dirty="0" smtClean="0"/>
              <a:t>a component of the Gram-negative cell wall</a:t>
            </a:r>
          </a:p>
          <a:p>
            <a:pPr marL="576263" eaLnBrk="1" hangingPunct="1"/>
            <a:r>
              <a:rPr lang="en-US" dirty="0" err="1" smtClean="0"/>
              <a:t>Exotoxins</a:t>
            </a:r>
            <a:endParaRPr lang="en-US" dirty="0" smtClean="0"/>
          </a:p>
          <a:p>
            <a:pPr marL="850901" lvl="1" eaLnBrk="1" hangingPunct="1"/>
            <a:r>
              <a:rPr lang="en-US" dirty="0" smtClean="0"/>
              <a:t>soluble secreted proteins, include</a:t>
            </a:r>
          </a:p>
          <a:p>
            <a:pPr marL="1155700" lvl="2" eaLnBrk="1" hangingPunct="1">
              <a:buFont typeface="Lucida Grande" charset="0"/>
              <a:buChar char="•"/>
            </a:pPr>
            <a:r>
              <a:rPr lang="en-US" dirty="0" err="1" smtClean="0"/>
              <a:t>exoenzymes</a:t>
            </a:r>
            <a:endParaRPr lang="en-US" dirty="0" smtClean="0"/>
          </a:p>
          <a:p>
            <a:pPr marL="1155700" lvl="2" eaLnBrk="1" hangingPunct="1">
              <a:buFont typeface="Lucida Grande" charset="0"/>
              <a:buChar char="•"/>
            </a:pPr>
            <a:r>
              <a:rPr lang="en-US" dirty="0" smtClean="0"/>
              <a:t>toxins </a:t>
            </a:r>
            <a:r>
              <a:rPr lang="en-US" dirty="0"/>
              <a:t>acting on cell membranes</a:t>
            </a:r>
            <a:endParaRPr lang="en-US" dirty="0" smtClean="0"/>
          </a:p>
          <a:p>
            <a:pPr marL="1155700" lvl="2" eaLnBrk="1" hangingPunct="1">
              <a:buFont typeface="Lucida Grande" charset="0"/>
              <a:buChar char="•"/>
            </a:pPr>
            <a:r>
              <a:rPr lang="en-US" dirty="0" smtClean="0"/>
              <a:t>toxins </a:t>
            </a:r>
            <a:r>
              <a:rPr lang="en-US" dirty="0"/>
              <a:t>active inside cells</a:t>
            </a:r>
            <a:endParaRPr lang="en-US" dirty="0" smtClean="0"/>
          </a:p>
          <a:p>
            <a:pPr marL="1155700" lvl="2" eaLnBrk="1" hangingPunct="1">
              <a:buFont typeface="Lucida Grande" charset="0"/>
              <a:buChar char="•"/>
            </a:pPr>
            <a:r>
              <a:rPr lang="en-US" dirty="0" err="1" smtClean="0"/>
              <a:t>superantigens</a:t>
            </a:r>
            <a:endParaRPr lang="en-US" dirty="0" smtClean="0"/>
          </a:p>
          <a:p>
            <a:pPr marL="881063" lvl="1" eaLnBrk="1" hangingPunct="1">
              <a:buFont typeface="Lucida Grande" charset="0"/>
              <a:buChar char="•"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522" name="Picture 2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270000"/>
            <a:ext cx="5715000" cy="298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3523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ym typeface="Century Gothic" charset="0"/>
              </a:rPr>
              <a:t>Endotoxin of Gram-negatives</a:t>
            </a:r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712" y="698500"/>
            <a:ext cx="2308087" cy="4423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trike-back </a:t>
            </a:r>
            <a:r>
              <a:rPr lang="en-US" smtClean="0"/>
              <a:t>Endotoxin  </a:t>
            </a:r>
          </a:p>
        </p:txBody>
      </p:sp>
      <p:sp>
        <p:nvSpPr>
          <p:cNvPr id="364547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dirty="0" smtClean="0"/>
              <a:t>Actions of </a:t>
            </a:r>
            <a:r>
              <a:rPr lang="en-US" dirty="0" err="1" smtClean="0"/>
              <a:t>Endotoxin</a:t>
            </a:r>
            <a:r>
              <a:rPr lang="en-US" dirty="0" smtClean="0"/>
              <a:t> </a:t>
            </a:r>
          </a:p>
          <a:p>
            <a:pPr lvl="1" eaLnBrk="1" hangingPunct="1"/>
            <a:r>
              <a:rPr lang="en-US" dirty="0" err="1" smtClean="0"/>
              <a:t>Pyrogenicity</a:t>
            </a:r>
            <a:endParaRPr lang="en-US" dirty="0" smtClean="0"/>
          </a:p>
          <a:p>
            <a:pPr lvl="1" eaLnBrk="1" hangingPunct="1"/>
            <a:r>
              <a:rPr lang="en-US" dirty="0" smtClean="0"/>
              <a:t>Leucopenia then </a:t>
            </a:r>
            <a:r>
              <a:rPr lang="en-US" dirty="0" err="1" smtClean="0"/>
              <a:t>leucocytosis</a:t>
            </a:r>
            <a:endParaRPr lang="en-US" dirty="0" smtClean="0"/>
          </a:p>
          <a:p>
            <a:pPr lvl="1" eaLnBrk="1" hangingPunct="1"/>
            <a:r>
              <a:rPr lang="en-US" dirty="0" smtClean="0"/>
              <a:t>Hypotension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“Gram-negative Shock”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Life-threatening complication of </a:t>
            </a:r>
            <a:r>
              <a:rPr lang="en-US" dirty="0" err="1" smtClean="0">
                <a:ea typeface="ＭＳ Ｐゴシック" charset="-128"/>
              </a:rPr>
              <a:t>septicaemia</a:t>
            </a:r>
            <a:endParaRPr lang="en-US" dirty="0" smtClean="0">
              <a:ea typeface="ＭＳ Ｐゴシック" charset="-128"/>
            </a:endParaRP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e.g. in meningococcal infection, in ITU or oncology patients</a:t>
            </a:r>
          </a:p>
          <a:p>
            <a:pPr lvl="2" eaLnBrk="1" hangingPunct="1"/>
            <a:r>
              <a:rPr lang="en-US" dirty="0" err="1" smtClean="0">
                <a:ea typeface="ＭＳ Ｐゴシック" charset="-128"/>
              </a:rPr>
              <a:t>Endotoxic</a:t>
            </a:r>
            <a:r>
              <a:rPr lang="en-US" dirty="0" smtClean="0">
                <a:ea typeface="ＭＳ Ｐゴシック" charset="-128"/>
              </a:rPr>
              <a:t> shock seen with dirty intravenous equipment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trike-back </a:t>
            </a:r>
            <a:r>
              <a:rPr lang="en-US" smtClean="0"/>
              <a:t>Exotoxins</a:t>
            </a:r>
          </a:p>
        </p:txBody>
      </p:sp>
      <p:sp>
        <p:nvSpPr>
          <p:cNvPr id="365571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lvl="1" eaLnBrk="1" hangingPunct="1"/>
            <a:r>
              <a:rPr lang="en-US" dirty="0" smtClean="0"/>
              <a:t>Secreted proteins with enzymatic activity</a:t>
            </a:r>
          </a:p>
          <a:p>
            <a:pPr lvl="1" eaLnBrk="1" hangingPunct="1"/>
            <a:r>
              <a:rPr lang="en-US" dirty="0" smtClean="0"/>
              <a:t>Transported in body fluids</a:t>
            </a:r>
          </a:p>
          <a:p>
            <a:pPr lvl="1" eaLnBrk="1" hangingPunct="1"/>
            <a:r>
              <a:rPr lang="en-US" dirty="0" smtClean="0"/>
              <a:t>Various effects</a:t>
            </a:r>
          </a:p>
          <a:p>
            <a:pPr lvl="2" eaLnBrk="1" hangingPunct="1"/>
            <a:r>
              <a:rPr lang="en-US" dirty="0" err="1" smtClean="0">
                <a:ea typeface="ＭＳ Ｐゴシック" charset="-128"/>
              </a:rPr>
              <a:t>Cytotoxins</a:t>
            </a:r>
            <a:r>
              <a:rPr lang="en-US" dirty="0" smtClean="0">
                <a:ea typeface="ＭＳ Ｐゴシック" charset="-128"/>
              </a:rPr>
              <a:t>:  Kill or damage host cells.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Neurotoxins:  Interfere with nerve impulses</a:t>
            </a:r>
          </a:p>
          <a:p>
            <a:pPr lvl="2" eaLnBrk="1" hangingPunct="1"/>
            <a:r>
              <a:rPr lang="en-US" dirty="0" err="1" smtClean="0">
                <a:ea typeface="ＭＳ Ｐゴシック" charset="-128"/>
              </a:rPr>
              <a:t>Enterotoxins</a:t>
            </a:r>
            <a:r>
              <a:rPr lang="en-US" dirty="0" smtClean="0">
                <a:ea typeface="ＭＳ Ｐゴシック" charset="-128"/>
              </a:rPr>
              <a:t>:  Interfere with gastrointestinal tract.</a:t>
            </a:r>
          </a:p>
          <a:p>
            <a:pPr lvl="1" eaLnBrk="1" hangingPunct="1"/>
            <a:r>
              <a:rPr lang="en-US" dirty="0" smtClean="0"/>
              <a:t>Antitoxin antibodies provide immunity</a:t>
            </a:r>
          </a:p>
          <a:p>
            <a:pPr lvl="1" eaLnBrk="1" hangingPunct="1"/>
            <a:r>
              <a:rPr lang="en-US" dirty="0" err="1" smtClean="0"/>
              <a:t>Toxoids</a:t>
            </a:r>
            <a:r>
              <a:rPr lang="en-US" dirty="0" smtClean="0"/>
              <a:t>:  toxins that have been denatured by heat or chemicals.</a:t>
            </a:r>
          </a:p>
          <a:p>
            <a:pPr lvl="2" eaLnBrk="1" hangingPunct="1"/>
            <a:r>
              <a:rPr lang="en-US" dirty="0" smtClean="0">
                <a:ea typeface="ＭＳ Ｐゴシック" charset="-128"/>
              </a:rPr>
              <a:t>Used as vaccines for e.g. diphtheria and tetanus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Exoenzymes</a:t>
            </a:r>
          </a:p>
        </p:txBody>
      </p:sp>
      <p:sp>
        <p:nvSpPr>
          <p:cNvPr id="366595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4114800" cy="4114271"/>
          </a:xfrm>
        </p:spPr>
        <p:txBody>
          <a:bodyPr/>
          <a:lstStyle/>
          <a:p>
            <a:pPr eaLnBrk="1" hangingPunct="1"/>
            <a:r>
              <a:rPr lang="en-US" sz="2100" b="1" dirty="0" err="1" smtClean="0"/>
              <a:t>phospholipases</a:t>
            </a:r>
            <a:r>
              <a:rPr lang="en-US" sz="2100" b="1" dirty="0" smtClean="0"/>
              <a:t> </a:t>
            </a:r>
            <a:r>
              <a:rPr lang="en-US" sz="2100" dirty="0" smtClean="0"/>
              <a:t>(</a:t>
            </a:r>
            <a:r>
              <a:rPr lang="en-US" sz="2100" dirty="0" err="1" smtClean="0"/>
              <a:t>lecithinases</a:t>
            </a:r>
            <a:r>
              <a:rPr lang="en-US" sz="2100" dirty="0" smtClean="0"/>
              <a:t>) degrade membranes, e.g. </a:t>
            </a:r>
            <a:r>
              <a:rPr lang="en-US" sz="2100" i="1" dirty="0" smtClean="0"/>
              <a:t>Clostridium </a:t>
            </a:r>
            <a:r>
              <a:rPr lang="en-US" sz="2100" i="1" dirty="0" err="1" smtClean="0"/>
              <a:t>perfringens</a:t>
            </a:r>
            <a:r>
              <a:rPr lang="en-US" sz="2100" i="1" dirty="0" smtClean="0"/>
              <a:t> </a:t>
            </a:r>
            <a:r>
              <a:rPr lang="en-US" sz="2100" dirty="0" smtClean="0"/>
              <a:t>alpha toxin in gas gangrene</a:t>
            </a:r>
          </a:p>
          <a:p>
            <a:pPr eaLnBrk="1" hangingPunct="1"/>
            <a:r>
              <a:rPr lang="en-US" sz="2100" b="1" dirty="0" err="1" smtClean="0"/>
              <a:t>coagulase</a:t>
            </a:r>
            <a:r>
              <a:rPr lang="en-US" sz="2100" dirty="0" smtClean="0"/>
              <a:t> produces clots to wall off infection from immune response</a:t>
            </a:r>
          </a:p>
          <a:p>
            <a:pPr eaLnBrk="1" hangingPunct="1"/>
            <a:r>
              <a:rPr lang="en-US" sz="2100" b="1" dirty="0" err="1" smtClean="0"/>
              <a:t>kinases</a:t>
            </a:r>
            <a:r>
              <a:rPr lang="en-US" sz="2100" b="1" dirty="0" smtClean="0"/>
              <a:t> </a:t>
            </a:r>
            <a:r>
              <a:rPr lang="en-US" sz="2100" dirty="0" smtClean="0"/>
              <a:t>break down clots</a:t>
            </a:r>
          </a:p>
          <a:p>
            <a:pPr eaLnBrk="1" hangingPunct="1"/>
            <a:r>
              <a:rPr lang="en-US" sz="2100" b="1" dirty="0" err="1" smtClean="0"/>
              <a:t>hyaluronidase</a:t>
            </a:r>
            <a:r>
              <a:rPr lang="en-US" sz="2100" dirty="0" smtClean="0"/>
              <a:t> and </a:t>
            </a:r>
            <a:r>
              <a:rPr lang="en-US" sz="2100" b="1" dirty="0" err="1" smtClean="0"/>
              <a:t>collagenase</a:t>
            </a:r>
            <a:r>
              <a:rPr lang="en-US" sz="2100" dirty="0" smtClean="0"/>
              <a:t> break down connective tissue</a:t>
            </a:r>
          </a:p>
          <a:p>
            <a:pPr lvl="1" eaLnBrk="1" hangingPunct="1"/>
            <a:endParaRPr lang="en-US" sz="21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460500"/>
            <a:ext cx="3810000" cy="254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4724400" y="419100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>
                <a:solidFill>
                  <a:srgbClr val="000000"/>
                </a:solidFill>
                <a:latin typeface="+mn-lt"/>
              </a:rPr>
              <a:t>http://</a:t>
            </a:r>
            <a:r>
              <a:rPr lang="en-US" sz="1200" dirty="0" err="1" smtClean="0">
                <a:solidFill>
                  <a:srgbClr val="000000"/>
                </a:solidFill>
                <a:latin typeface="+mn-lt"/>
              </a:rPr>
              <a:t>commons.wikimedia.org/wiki/File:Gas_gangrene.jpg</a:t>
            </a:r>
            <a:endParaRPr lang="en-US" sz="1200" dirty="0">
              <a:solidFill>
                <a:srgbClr val="000000"/>
              </a:solidFill>
              <a:latin typeface="+mn-lt"/>
            </a:endParaRP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Pore-forming Toxins</a:t>
            </a:r>
          </a:p>
        </p:txBody>
      </p:sp>
      <p:sp>
        <p:nvSpPr>
          <p:cNvPr id="367619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1"/>
            <a:ext cx="4618856" cy="2984500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 smtClean="0"/>
              <a:t>RTX family, produced by Gram-negative pathogens</a:t>
            </a:r>
          </a:p>
          <a:p>
            <a:pPr lvl="1" eaLnBrk="1" hangingPunct="1"/>
            <a:r>
              <a:rPr lang="en-US" dirty="0" err="1" smtClean="0"/>
              <a:t>Lyse</a:t>
            </a:r>
            <a:r>
              <a:rPr lang="en-US" dirty="0" smtClean="0"/>
              <a:t> cells by insertion into cell membrane</a:t>
            </a:r>
          </a:p>
          <a:p>
            <a:pPr lvl="1" eaLnBrk="1" hangingPunct="1"/>
            <a:r>
              <a:rPr lang="en-US" dirty="0" err="1" smtClean="0"/>
              <a:t>e</a:t>
            </a:r>
            <a:r>
              <a:rPr lang="en-US" dirty="0" smtClean="0"/>
              <a:t>. </a:t>
            </a:r>
            <a:r>
              <a:rPr lang="en-US" dirty="0" err="1" smtClean="0"/>
              <a:t>g</a:t>
            </a:r>
            <a:r>
              <a:rPr lang="en-US" dirty="0" smtClean="0"/>
              <a:t>. </a:t>
            </a:r>
            <a:r>
              <a:rPr lang="en-US" i="1" dirty="0" smtClean="0"/>
              <a:t>E. coli </a:t>
            </a:r>
            <a:r>
              <a:rPr lang="en-US" dirty="0" err="1" smtClean="0"/>
              <a:t>haemolysin</a:t>
            </a:r>
            <a:endParaRPr lang="en-US" dirty="0" smtClean="0"/>
          </a:p>
          <a:p>
            <a:pPr eaLnBrk="1" hangingPunct="1"/>
            <a:r>
              <a:rPr lang="en-US" dirty="0" err="1" smtClean="0"/>
              <a:t>Sulfhydryl/thiol</a:t>
            </a:r>
            <a:r>
              <a:rPr lang="en-US" dirty="0" smtClean="0"/>
              <a:t>-activated family, produced by Gram- positive pathogens</a:t>
            </a:r>
          </a:p>
          <a:p>
            <a:pPr lvl="1" eaLnBrk="1" hangingPunct="1"/>
            <a:r>
              <a:rPr lang="en-US" dirty="0" smtClean="0"/>
              <a:t>e.g. </a:t>
            </a:r>
            <a:r>
              <a:rPr lang="en-US" dirty="0" err="1" smtClean="0"/>
              <a:t>Listeriolysin</a:t>
            </a:r>
            <a:r>
              <a:rPr lang="en-US" dirty="0" smtClean="0"/>
              <a:t> O mediates escape from macrophage vacuole; activity triggered by low pH</a:t>
            </a:r>
          </a:p>
          <a:p>
            <a:pPr eaLnBrk="1" hangingPunct="1"/>
            <a:endParaRPr lang="en-US" dirty="0" smtClean="0"/>
          </a:p>
        </p:txBody>
      </p:sp>
      <p:grpSp>
        <p:nvGrpSpPr>
          <p:cNvPr id="367620" name="Group 2"/>
          <p:cNvGrpSpPr>
            <a:grpSpLocks/>
          </p:cNvGrpSpPr>
          <p:nvPr/>
        </p:nvGrpSpPr>
        <p:grpSpPr bwMode="auto">
          <a:xfrm>
            <a:off x="5334000" y="1270000"/>
            <a:ext cx="2971800" cy="2107407"/>
            <a:chOff x="0" y="0"/>
            <a:chExt cx="1872" cy="1593"/>
          </a:xfrm>
        </p:grpSpPr>
        <p:sp>
          <p:nvSpPr>
            <p:cNvPr id="367621" name="Rectangle 3"/>
            <p:cNvSpPr>
              <a:spLocks/>
            </p:cNvSpPr>
            <p:nvPr/>
          </p:nvSpPr>
          <p:spPr bwMode="auto">
            <a:xfrm>
              <a:off x="0" y="0"/>
              <a:ext cx="1872" cy="1593"/>
            </a:xfrm>
            <a:prstGeom prst="rect">
              <a:avLst/>
            </a:prstGeom>
            <a:solidFill>
              <a:srgbClr val="FFFEFF"/>
            </a:solidFill>
            <a:ln w="952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67622" name="Picture 4"/>
            <p:cNvPicPr>
              <a:picLocks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872" cy="15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Zinc metalloendoproteases</a:t>
            </a:r>
          </a:p>
        </p:txBody>
      </p:sp>
      <p:sp>
        <p:nvSpPr>
          <p:cNvPr id="36864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smtClean="0"/>
              <a:t> Neuropathologic effects</a:t>
            </a:r>
          </a:p>
          <a:p>
            <a:pPr lvl="1" eaLnBrk="1" hangingPunct="1"/>
            <a:r>
              <a:rPr lang="en-US" smtClean="0"/>
              <a:t>Inhibit release of neurotransmitters</a:t>
            </a:r>
          </a:p>
          <a:p>
            <a:pPr lvl="1" eaLnBrk="1" hangingPunct="1"/>
            <a:r>
              <a:rPr lang="en-US" smtClean="0"/>
              <a:t>Delivery-dependent disease presentations</a:t>
            </a:r>
          </a:p>
          <a:p>
            <a:pPr eaLnBrk="1" hangingPunct="1"/>
            <a:r>
              <a:rPr lang="en-US" smtClean="0"/>
              <a:t>Botulinum toxin</a:t>
            </a:r>
          </a:p>
          <a:p>
            <a:pPr lvl="1" eaLnBrk="1" hangingPunct="1"/>
            <a:r>
              <a:rPr lang="en-US" smtClean="0"/>
              <a:t>causes flaccid paralysis; cleaves synaptobrevin to inhibit release of ACh in peripheral nerves</a:t>
            </a:r>
          </a:p>
          <a:p>
            <a:pPr eaLnBrk="1" hangingPunct="1"/>
            <a:r>
              <a:rPr lang="en-US" smtClean="0"/>
              <a:t>Tetanus toxin</a:t>
            </a:r>
          </a:p>
          <a:p>
            <a:pPr lvl="1" eaLnBrk="1" hangingPunct="1"/>
            <a:r>
              <a:rPr lang="en-US" smtClean="0"/>
              <a:t>spastic paralysis: cleaves synaptobrevin to inhibit release of ACh in CNS.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Toxins active inside cells</a:t>
            </a:r>
          </a:p>
        </p:txBody>
      </p:sp>
      <p:sp>
        <p:nvSpPr>
          <p:cNvPr id="369667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206500"/>
            <a:ext cx="4343400" cy="4064000"/>
          </a:xfrm>
        </p:spPr>
        <p:txBody>
          <a:bodyPr/>
          <a:lstStyle/>
          <a:p>
            <a:pPr marL="576263" eaLnBrk="1" hangingPunct="1"/>
            <a:r>
              <a:rPr lang="en-US" sz="2400"/>
              <a:t>Toxins often consist of translocation and binding B subunit that delivers the active A subunit into the host cell cytoplasm</a:t>
            </a:r>
          </a:p>
          <a:p>
            <a:pPr marL="576263" eaLnBrk="1" hangingPunct="1"/>
            <a:r>
              <a:rPr lang="en-US" sz="2400"/>
              <a:t>Example of AB toxin: diphtheria toxin, an ADP-ribosyltransferase that interferes with protein synthesis</a:t>
            </a:r>
          </a:p>
        </p:txBody>
      </p:sp>
      <p:pic>
        <p:nvPicPr>
          <p:cNvPr id="497668" name="Picture 3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62600" y="1333500"/>
            <a:ext cx="3009900" cy="30903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90" name="Picture 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016000"/>
            <a:ext cx="7759700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06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AB5 Toxins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7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Pyrogenic Exotoxins</a:t>
            </a:r>
          </a:p>
        </p:txBody>
      </p:sp>
      <p:sp>
        <p:nvSpPr>
          <p:cNvPr id="37171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5105400" cy="4114271"/>
          </a:xfrm>
        </p:spPr>
        <p:txBody>
          <a:bodyPr/>
          <a:lstStyle/>
          <a:p>
            <a:pPr eaLnBrk="1" hangingPunct="1"/>
            <a:r>
              <a:rPr lang="en-US" smtClean="0"/>
              <a:t>“Superantigens”</a:t>
            </a:r>
          </a:p>
          <a:p>
            <a:pPr lvl="1" eaLnBrk="1" hangingPunct="1"/>
            <a:r>
              <a:rPr lang="en-US" smtClean="0"/>
              <a:t>Potent activators of T-cells</a:t>
            </a:r>
          </a:p>
          <a:p>
            <a:pPr lvl="1" eaLnBrk="1" hangingPunct="1"/>
            <a:r>
              <a:rPr lang="en-US" smtClean="0"/>
              <a:t>Suppress B-cell responses</a:t>
            </a:r>
          </a:p>
          <a:p>
            <a:pPr lvl="1" eaLnBrk="1" hangingPunct="1"/>
            <a:r>
              <a:rPr lang="en-US" smtClean="0"/>
              <a:t>Enhance susceptibility to LPS</a:t>
            </a:r>
          </a:p>
          <a:p>
            <a:pPr lvl="1" eaLnBrk="1" hangingPunct="1"/>
            <a:r>
              <a:rPr lang="en-US" smtClean="0"/>
              <a:t>Stimulate cytokine production</a:t>
            </a:r>
          </a:p>
          <a:p>
            <a:pPr eaLnBrk="1" hangingPunct="1"/>
            <a:r>
              <a:rPr lang="en-US" smtClean="0"/>
              <a:t>Examples:</a:t>
            </a:r>
          </a:p>
          <a:p>
            <a:pPr lvl="1" eaLnBrk="1" hangingPunct="1"/>
            <a:r>
              <a:rPr lang="en-US" smtClean="0"/>
              <a:t>Staphylococcus enterotoxin B (SEB)</a:t>
            </a:r>
          </a:p>
          <a:p>
            <a:pPr lvl="1" eaLnBrk="1" hangingPunct="1"/>
            <a:r>
              <a:rPr lang="en-US" i="1" smtClean="0"/>
              <a:t>S. aureus </a:t>
            </a:r>
            <a:r>
              <a:rPr lang="en-US" smtClean="0"/>
              <a:t>toxic shock syndrome toxin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Definitions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dirty="0" smtClean="0"/>
              <a:t>Severity of disease depends on virulence of the pathogen</a:t>
            </a:r>
          </a:p>
          <a:p>
            <a:pPr lvl="1" eaLnBrk="1" hangingPunct="1"/>
            <a:r>
              <a:rPr lang="en-US" dirty="0" smtClean="0"/>
              <a:t>The more virulent the pathogen, the smaller infectious dose needed to establish infection and cause disease</a:t>
            </a:r>
          </a:p>
          <a:p>
            <a:pPr lvl="1" eaLnBrk="1" hangingPunct="1"/>
            <a:r>
              <a:rPr lang="en-US" dirty="0" smtClean="0"/>
              <a:t>10</a:t>
            </a:r>
            <a:r>
              <a:rPr lang="en-US" baseline="30000" dirty="0" smtClean="0"/>
              <a:t>2</a:t>
            </a:r>
            <a:r>
              <a:rPr lang="en-US" dirty="0" smtClean="0"/>
              <a:t> of a highly virulent organism like </a:t>
            </a:r>
            <a:r>
              <a:rPr lang="en-US" i="1" dirty="0" smtClean="0"/>
              <a:t>Streptococcus pneumoniae</a:t>
            </a:r>
            <a:r>
              <a:rPr lang="en-US" dirty="0" smtClean="0"/>
              <a:t> given intravenously will kill 100% of mice</a:t>
            </a:r>
          </a:p>
          <a:p>
            <a:pPr lvl="1" eaLnBrk="1" hangingPunct="1"/>
            <a:r>
              <a:rPr lang="en-US" dirty="0" smtClean="0"/>
              <a:t>10</a:t>
            </a:r>
            <a:r>
              <a:rPr lang="en-US" baseline="30000" dirty="0" smtClean="0"/>
              <a:t>6</a:t>
            </a:r>
            <a:r>
              <a:rPr lang="en-US" dirty="0" smtClean="0"/>
              <a:t> of moderately virulent organism like </a:t>
            </a:r>
            <a:r>
              <a:rPr lang="en-US" i="1" dirty="0" smtClean="0"/>
              <a:t>Salmonella enterica </a:t>
            </a:r>
            <a:r>
              <a:rPr lang="en-US" dirty="0" err="1" smtClean="0"/>
              <a:t>serovar</a:t>
            </a:r>
            <a:r>
              <a:rPr lang="en-US" dirty="0" smtClean="0"/>
              <a:t> </a:t>
            </a:r>
            <a:r>
              <a:rPr lang="en-US" dirty="0" err="1" smtClean="0"/>
              <a:t>Typhimurium</a:t>
            </a:r>
            <a:r>
              <a:rPr lang="en-US" dirty="0" smtClean="0"/>
              <a:t> given intravenously needed to achieve same effect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  <p:sp>
        <p:nvSpPr>
          <p:cNvPr id="327685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1400573628" y="1688953956"/>
            <a:ext cx="1493820038" cy="201231500"/>
          </a:xfrm>
        </p:spPr>
        <p:txBody>
          <a:bodyPr anchor="t"/>
          <a:lstStyle/>
          <a:p>
            <a:pPr eaLnBrk="1" hangingPunct="1"/>
            <a:r>
              <a:rPr lang="en-US" sz="1200">
                <a:solidFill>
                  <a:srgbClr val="53548A"/>
                </a:solidFill>
                <a:latin typeface="Arial" charset="0"/>
              </a:rPr>
              <a:t>Figure 28-16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ecrete</a:t>
            </a:r>
            <a:r>
              <a:rPr lang="en-US" smtClean="0"/>
              <a:t> and </a:t>
            </a:r>
            <a:r>
              <a:rPr lang="en-US" i="1" smtClean="0">
                <a:solidFill>
                  <a:srgbClr val="FF0000"/>
                </a:solidFill>
              </a:rPr>
              <a:t>Subvert</a:t>
            </a:r>
          </a:p>
        </p:txBody>
      </p:sp>
      <p:sp>
        <p:nvSpPr>
          <p:cNvPr id="372739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smtClean="0"/>
              <a:t>Bacterial contact-dependent secretion systems</a:t>
            </a:r>
          </a:p>
          <a:p>
            <a:pPr lvl="1" eaLnBrk="1" hangingPunct="1"/>
            <a:r>
              <a:rPr lang="en-US" smtClean="0"/>
              <a:t>Type III, Type IV,  Type V, Type VI secretion systems (T3SSs etc)</a:t>
            </a:r>
          </a:p>
          <a:p>
            <a:pPr eaLnBrk="1" hangingPunct="1"/>
            <a:r>
              <a:rPr lang="en-US" smtClean="0"/>
              <a:t>Complex multi-protein systems for translocating bacterial protein (or DNA) from bacterial cell cytoplasm into the cytoplasm of a target cell (eukaryotic cells, or for some T4S and T6S, bacteria as well)</a:t>
            </a:r>
          </a:p>
          <a:p>
            <a:pPr eaLnBrk="1" hangingPunct="1"/>
            <a:r>
              <a:rPr lang="en-US" smtClean="0"/>
              <a:t>Wide variety of effector proteins now described with wide-ranging effects on eukaryotic cell biology</a:t>
            </a:r>
          </a:p>
          <a:p>
            <a:pPr lvl="1" eaLnBrk="1" hangingPunct="1"/>
            <a:r>
              <a:rPr lang="en-US" smtClean="0"/>
              <a:t>cytoskeleton; inflammatory responses; TJ barrier function; cell cycle; mitochondrial function; apoptosis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</a:rPr>
              <a:t>Survive</a:t>
            </a:r>
            <a:r>
              <a:rPr lang="en-US" smtClean="0"/>
              <a:t> within cells</a:t>
            </a:r>
          </a:p>
        </p:txBody>
      </p:sp>
      <p:sp>
        <p:nvSpPr>
          <p:cNvPr id="37376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smtClean="0"/>
              <a:t>Pathogens adopt intracellular lifestyles within phagocytes or non-phagocytic cells</a:t>
            </a:r>
          </a:p>
          <a:p>
            <a:pPr eaLnBrk="1" hangingPunct="1"/>
            <a:r>
              <a:rPr lang="en-US" smtClean="0"/>
              <a:t>Variety of mechanisms</a:t>
            </a:r>
          </a:p>
          <a:p>
            <a:pPr lvl="1" eaLnBrk="1" hangingPunct="1"/>
            <a:r>
              <a:rPr lang="en-US" smtClean="0"/>
              <a:t>Modification of the phagocytic vacuole</a:t>
            </a:r>
          </a:p>
          <a:p>
            <a:pPr lvl="1" eaLnBrk="1" hangingPunct="1"/>
            <a:r>
              <a:rPr lang="en-US" smtClean="0"/>
              <a:t>Inhibition of lysosomal fusion</a:t>
            </a:r>
          </a:p>
          <a:p>
            <a:pPr lvl="1" eaLnBrk="1" hangingPunct="1"/>
            <a:r>
              <a:rPr lang="en-US" smtClean="0"/>
              <a:t>Growth within target cell and release</a:t>
            </a:r>
          </a:p>
          <a:p>
            <a:pPr lvl="1" eaLnBrk="1" hangingPunct="1"/>
            <a:r>
              <a:rPr lang="en-US" smtClean="0"/>
              <a:t>Escape from the vacuole by lysis of vacuolar membrane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pread</a:t>
            </a:r>
            <a:r>
              <a:rPr lang="en-US" smtClean="0"/>
              <a:t> </a:t>
            </a:r>
          </a:p>
        </p:txBody>
      </p:sp>
      <p:sp>
        <p:nvSpPr>
          <p:cNvPr id="374787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4343400" cy="4114271"/>
          </a:xfrm>
        </p:spPr>
        <p:txBody>
          <a:bodyPr/>
          <a:lstStyle/>
          <a:p>
            <a:pPr eaLnBrk="1" hangingPunct="1"/>
            <a:r>
              <a:rPr lang="en-US" sz="2400" dirty="0" smtClean="0"/>
              <a:t>…through cells and organs:</a:t>
            </a:r>
          </a:p>
          <a:p>
            <a:pPr eaLnBrk="1" hangingPunct="1"/>
            <a:r>
              <a:rPr lang="en-US" sz="2400" dirty="0" smtClean="0"/>
              <a:t>within macrophages, e.g. in typhoid</a:t>
            </a:r>
          </a:p>
          <a:p>
            <a:pPr eaLnBrk="1" hangingPunct="1"/>
            <a:r>
              <a:rPr lang="en-US" sz="2400" dirty="0" smtClean="0"/>
              <a:t>through blood (need to be complement-resistant)</a:t>
            </a:r>
          </a:p>
          <a:p>
            <a:pPr eaLnBrk="1" hangingPunct="1"/>
            <a:r>
              <a:rPr lang="en-US" sz="2400" dirty="0" smtClean="0"/>
              <a:t>movement of bacteria within/between cells via host </a:t>
            </a:r>
            <a:r>
              <a:rPr lang="en-US" sz="2400" dirty="0" err="1" smtClean="0"/>
              <a:t>actin</a:t>
            </a:r>
            <a:r>
              <a:rPr lang="en-US" sz="2400" dirty="0" smtClean="0"/>
              <a:t> filaments</a:t>
            </a:r>
          </a:p>
          <a:p>
            <a:pPr lvl="1" eaLnBrk="1" hangingPunct="1"/>
            <a:r>
              <a:rPr lang="en-US" sz="2000" i="1" dirty="0" err="1" smtClean="0"/>
              <a:t>Shigella</a:t>
            </a:r>
            <a:r>
              <a:rPr lang="en-US" sz="2000" dirty="0" smtClean="0"/>
              <a:t>: </a:t>
            </a:r>
            <a:r>
              <a:rPr lang="en-US" sz="2000" dirty="0" err="1" smtClean="0"/>
              <a:t>IscA</a:t>
            </a:r>
            <a:endParaRPr lang="en-US" sz="2000" dirty="0" smtClean="0"/>
          </a:p>
          <a:p>
            <a:pPr lvl="1" eaLnBrk="1" hangingPunct="1"/>
            <a:r>
              <a:rPr lang="en-US" sz="2000" i="1" dirty="0" err="1" smtClean="0"/>
              <a:t>Listeria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monocytogenes</a:t>
            </a:r>
            <a:r>
              <a:rPr lang="en-US" sz="2000" dirty="0" smtClean="0"/>
              <a:t>: </a:t>
            </a:r>
            <a:r>
              <a:rPr lang="en-US" sz="2000" dirty="0" err="1" smtClean="0"/>
              <a:t>ActA</a:t>
            </a:r>
            <a:endParaRPr lang="en-US" sz="2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1" y="1397000"/>
            <a:ext cx="3654821" cy="235479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catter </a:t>
            </a:r>
            <a:endParaRPr lang="en-US" smtClean="0"/>
          </a:p>
        </p:txBody>
      </p:sp>
      <p:sp>
        <p:nvSpPr>
          <p:cNvPr id="376835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000" dirty="0"/>
              <a:t>Pathogens usually depart by a specific route</a:t>
            </a:r>
          </a:p>
          <a:p>
            <a:pPr eaLnBrk="1" hangingPunct="1">
              <a:lnSpc>
                <a:spcPct val="90000"/>
              </a:lnSpc>
            </a:pPr>
            <a:r>
              <a:rPr lang="en-US" sz="2000" dirty="0"/>
              <a:t>Portal of exit influences dissemination of infection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respiratory – mucus, sputum, nasal drainage, saliva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skin scales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err="1"/>
              <a:t>faeces</a:t>
            </a:r>
            <a:endParaRPr lang="en-US" sz="1800" dirty="0"/>
          </a:p>
          <a:p>
            <a:pPr lvl="1" eaLnBrk="1" hangingPunct="1">
              <a:lnSpc>
                <a:spcPct val="90000"/>
              </a:lnSpc>
            </a:pPr>
            <a:r>
              <a:rPr lang="en-US" sz="1800" dirty="0"/>
              <a:t>urogenital tract; urine or via sexual contact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dirty="0" smtClean="0"/>
              <a:t>blood</a:t>
            </a:r>
            <a:r>
              <a:rPr lang="en-US" sz="1800" dirty="0"/>
              <a:t>-borne infection</a:t>
            </a:r>
          </a:p>
          <a:p>
            <a:pPr eaLnBrk="1" hangingPunct="1"/>
            <a:r>
              <a:rPr lang="en-US" sz="2000" dirty="0" smtClean="0"/>
              <a:t>Transmission, virulence and evolution: dogmas</a:t>
            </a:r>
          </a:p>
          <a:p>
            <a:pPr lvl="1" eaLnBrk="1" hangingPunct="1"/>
            <a:r>
              <a:rPr lang="en-US" sz="1800" dirty="0" smtClean="0"/>
              <a:t>balanced pathogenicity</a:t>
            </a:r>
          </a:p>
          <a:p>
            <a:pPr lvl="1" eaLnBrk="1" hangingPunct="1"/>
            <a:r>
              <a:rPr lang="en-US" sz="1800" dirty="0" smtClean="0"/>
              <a:t>being too virulent is no good</a:t>
            </a:r>
          </a:p>
          <a:p>
            <a:pPr lvl="1" eaLnBrk="1" hangingPunct="1"/>
            <a:r>
              <a:rPr lang="en-US" sz="1800" dirty="0" smtClean="0"/>
              <a:t>high virulence is a sign of recent emergence of a pathogen</a:t>
            </a:r>
          </a:p>
          <a:p>
            <a:pPr lvl="1" eaLnBrk="1" hangingPunct="1"/>
            <a:r>
              <a:rPr lang="en-US" sz="1800" dirty="0" smtClean="0"/>
              <a:t>pathogens evolve towards symbiosis</a:t>
            </a:r>
          </a:p>
          <a:p>
            <a:pPr lvl="1" eaLnBrk="1" hangingPunct="1"/>
            <a:endParaRPr lang="en-US" sz="1800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i="1" smtClean="0">
                <a:solidFill>
                  <a:srgbClr val="FF0000"/>
                </a:solidFill>
                <a:sym typeface="Times New Roman" charset="0"/>
              </a:rPr>
              <a:t>S</a:t>
            </a:r>
            <a:r>
              <a:rPr lang="en-US" i="1" smtClean="0">
                <a:solidFill>
                  <a:srgbClr val="FF0000"/>
                </a:solidFill>
              </a:rPr>
              <a:t>catter </a:t>
            </a:r>
            <a:endParaRPr lang="en-US" smtClean="0"/>
          </a:p>
        </p:txBody>
      </p:sp>
      <p:sp>
        <p:nvSpPr>
          <p:cNvPr id="377859" name="Content Placeholder 5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smtClean="0"/>
              <a:t>Counter-arguments</a:t>
            </a:r>
          </a:p>
          <a:p>
            <a:pPr lvl="1" eaLnBrk="1" hangingPunct="1"/>
            <a:r>
              <a:rPr lang="en-US" smtClean="0"/>
              <a:t>Where pathogens rely on spread through biting arthopods, high bacteraemias advantageous</a:t>
            </a:r>
          </a:p>
          <a:p>
            <a:pPr lvl="1" eaLnBrk="1" hangingPunct="1"/>
            <a:r>
              <a:rPr lang="en-US" smtClean="0"/>
              <a:t>Where pathogens rely on shedding into water, highest possible shedding rates good for pathogen</a:t>
            </a:r>
          </a:p>
          <a:p>
            <a:pPr lvl="1" eaLnBrk="1" hangingPunct="1"/>
            <a:r>
              <a:rPr lang="en-US" smtClean="0"/>
              <a:t>Where pathogens cause incidental disease (e.g. Legionella) no selective pressure towards  low virulence</a:t>
            </a:r>
          </a:p>
          <a:p>
            <a:pPr eaLnBrk="1" hangingPunct="1"/>
            <a:r>
              <a:rPr lang="en-US" smtClean="0"/>
              <a:t>Virulence as a local adaptation (why meningitis?)</a:t>
            </a:r>
          </a:p>
          <a:p>
            <a:pPr eaLnBrk="1" hangingPunct="1"/>
            <a:r>
              <a:rPr lang="en-US" smtClean="0"/>
              <a:t>Vaccines and effect on virulence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200" i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  <a:sym typeface="Times New Roman" charset="0"/>
              </a:rPr>
              <a:t>S</a:t>
            </a:r>
            <a:r>
              <a:rPr lang="en-US" sz="4000"/>
              <a:t>teps in successful infection</a:t>
            </a:r>
          </a:p>
        </p:txBody>
      </p:sp>
      <p:sp>
        <p:nvSpPr>
          <p:cNvPr id="44033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304800" y="1079500"/>
            <a:ext cx="4267200" cy="4144724"/>
          </a:xfrm>
        </p:spPr>
        <p:txBody>
          <a:bodyPr>
            <a:spAutoFit/>
          </a:bodyPr>
          <a:lstStyle/>
          <a:p>
            <a:pPr marL="576263" eaLnBrk="1" hangingPunct="1">
              <a:defRPr/>
            </a:pPr>
            <a:r>
              <a:rPr 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/>
              <a:t>ex comes before disease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/>
              <a:t>acquire virulence genes</a:t>
            </a:r>
          </a:p>
          <a:p>
            <a:pPr marL="576263" eaLnBrk="1" hangingPunct="1">
              <a:defRPr/>
            </a:pPr>
            <a:r>
              <a:rPr 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/>
              <a:t>ense environment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/>
              <a:t>and </a:t>
            </a:r>
            <a:r>
              <a:rPr lang="en-US" sz="2000" i="1" dirty="0">
                <a:solidFill>
                  <a:srgbClr val="FF0000"/>
                </a:solidFill>
              </a:rPr>
              <a:t>S</a:t>
            </a:r>
            <a:r>
              <a:rPr lang="en-US" sz="2000" dirty="0"/>
              <a:t>witch virulence genes on and off</a:t>
            </a:r>
          </a:p>
          <a:p>
            <a:pPr marL="576263" eaLnBrk="1" hangingPunct="1">
              <a:defRPr/>
            </a:pPr>
            <a:r>
              <a:rPr lang="en-US" sz="2000" i="1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/>
              <a:t>wim to site of </a:t>
            </a:r>
            <a:r>
              <a:rPr lang="en-US" sz="2000" dirty="0" smtClean="0"/>
              <a:t>infection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tick to site of infection 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cavenge nutrients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urvive </a:t>
            </a:r>
            <a:r>
              <a:rPr lang="en-US" sz="2000" i="1" dirty="0" smtClean="0">
                <a:solidFill>
                  <a:srgbClr val="FF0000"/>
                </a:solidFill>
              </a:rPr>
              <a:t>S</a:t>
            </a:r>
            <a:r>
              <a:rPr lang="en-US" sz="2000" dirty="0" smtClean="0"/>
              <a:t>tress 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tealth: avoid host </a:t>
            </a:r>
            <a:r>
              <a:rPr lang="en-US" sz="2000" dirty="0" err="1" smtClean="0"/>
              <a:t>defences</a:t>
            </a:r>
            <a:endParaRPr lang="en-US" sz="2000" dirty="0" smtClean="0"/>
          </a:p>
          <a:p>
            <a:pPr marL="576263" eaLnBrk="1" hangingPunct="1">
              <a:defRPr/>
            </a:pP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079500"/>
            <a:ext cx="3987800" cy="3747180"/>
          </a:xfrm>
        </p:spPr>
        <p:txBody>
          <a:bodyPr>
            <a:spAutoFit/>
          </a:bodyPr>
          <a:lstStyle/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trike-back 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 smtClean="0"/>
              <a:t>damage host tissues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ecrete and </a:t>
            </a:r>
            <a:r>
              <a:rPr lang="en-US" sz="2000" i="1" dirty="0" smtClean="0">
                <a:solidFill>
                  <a:srgbClr val="AA0011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ubvert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 smtClean="0"/>
              <a:t>host cell </a:t>
            </a:r>
            <a:r>
              <a:rPr lang="en-US" sz="2000" dirty="0" err="1" smtClean="0"/>
              <a:t>cytoskeletal</a:t>
            </a:r>
            <a:r>
              <a:rPr lang="en-US" sz="2000" dirty="0" smtClean="0"/>
              <a:t> and </a:t>
            </a:r>
            <a:r>
              <a:rPr lang="en-US" sz="2000" dirty="0" err="1" smtClean="0"/>
              <a:t>signalling</a:t>
            </a:r>
            <a:r>
              <a:rPr lang="en-US" sz="2000" dirty="0" smtClean="0"/>
              <a:t> pathways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urvive within host cells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pread </a:t>
            </a:r>
          </a:p>
          <a:p>
            <a:pPr marL="881063" lvl="1" eaLnBrk="1" hangingPunct="1">
              <a:buFont typeface="Lucida Grande" charset="0"/>
              <a:buChar char="•"/>
              <a:defRPr/>
            </a:pPr>
            <a:r>
              <a:rPr lang="en-US" sz="2000" dirty="0" smtClean="0"/>
              <a:t>through cells and organs</a:t>
            </a:r>
          </a:p>
          <a:p>
            <a:pPr marL="576263" eaLnBrk="1" hangingPunct="1">
              <a:defRPr/>
            </a:pPr>
            <a:r>
              <a:rPr lang="en-US" sz="2000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</a:t>
            </a:r>
            <a:r>
              <a:rPr lang="en-US" sz="2000" dirty="0" smtClean="0"/>
              <a:t>catter</a:t>
            </a:r>
          </a:p>
          <a:p>
            <a:pPr eaLnBrk="1" hangingPunct="1">
              <a:defRPr/>
            </a:pPr>
            <a:endParaRPr lang="en-US" sz="2000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59632" y="4513684"/>
            <a:ext cx="6840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hlinkClick r:id="rId2"/>
              </a:rPr>
              <a:t>https://www.youtube.com/watch?v=swoDROzsjXg</a:t>
            </a:r>
            <a:r>
              <a:rPr lang="en-US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53244"/>
            <a:ext cx="6644819" cy="34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0787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Further reading</a:t>
            </a:r>
          </a:p>
        </p:txBody>
      </p:sp>
      <p:sp>
        <p:nvSpPr>
          <p:cNvPr id="379907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dirty="0">
                <a:hlinkClick r:id="rId2"/>
              </a:rPr>
              <a:t>https://www.ncbi.nlm.nih.gov/books/NBK8526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dirty="0">
                <a:hlinkClick r:id="rId3"/>
              </a:rPr>
              <a:t>https://pmj.bmj.com/content/78/918/216.</a:t>
            </a:r>
            <a:r>
              <a:rPr lang="en-US" dirty="0" smtClean="0">
                <a:hlinkClick r:id="rId3"/>
              </a:rPr>
              <a:t>full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dirty="0">
                <a:hlinkClick r:id="rId4"/>
              </a:rPr>
              <a:t>https://courses.lumenlearning.com/microbiology/chapter/how-pathogens-cause-disease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eaLnBrk="1" hangingPunct="1"/>
            <a:r>
              <a:rPr lang="en-US" dirty="0">
                <a:hlinkClick r:id="rId5"/>
              </a:rPr>
              <a:t>https://www.ibiology.org/microbiology/pathogenic-bacteria-distinguishes-pathogen-non-pathogen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smtClean="0"/>
              <a:t>Definitions</a:t>
            </a:r>
          </a:p>
        </p:txBody>
      </p:sp>
      <p:sp>
        <p:nvSpPr>
          <p:cNvPr id="3287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7162800" cy="411427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The term </a:t>
            </a:r>
            <a:r>
              <a:rPr lang="en-US" sz="2400" b="1" dirty="0" smtClean="0"/>
              <a:t>pathogenesis </a:t>
            </a:r>
            <a:r>
              <a:rPr lang="en-US" sz="2400" dirty="0" smtClean="0"/>
              <a:t>is applied to the processes leading to infection at levels of tissues, cells, molecules)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/>
              <a:t>The term </a:t>
            </a:r>
            <a:r>
              <a:rPr lang="en-US" sz="2400" b="1" dirty="0" smtClean="0"/>
              <a:t>virulence factor </a:t>
            </a:r>
            <a:r>
              <a:rPr lang="en-US" sz="2400" dirty="0" smtClean="0"/>
              <a:t>is applied to a feature or structure that contribute to the ability of a microbe to cause disease</a:t>
            </a:r>
          </a:p>
          <a:p>
            <a:pPr eaLnBrk="1" hangingPunct="1"/>
            <a:r>
              <a:rPr lang="en-US" sz="2400" dirty="0" smtClean="0"/>
              <a:t>Portals of entry for pathogens:</a:t>
            </a:r>
          </a:p>
          <a:p>
            <a:pPr lvl="1" eaLnBrk="1" hangingPunct="1"/>
            <a:r>
              <a:rPr lang="en-US" sz="2100" dirty="0" smtClean="0"/>
              <a:t>Mucous membranes (gut, respiratory tract, GU tract etc)</a:t>
            </a:r>
          </a:p>
          <a:p>
            <a:pPr lvl="1" eaLnBrk="1" hangingPunct="1"/>
            <a:r>
              <a:rPr lang="en-US" sz="2100" dirty="0" smtClean="0"/>
              <a:t>Skin</a:t>
            </a:r>
          </a:p>
          <a:p>
            <a:pPr lvl="1" eaLnBrk="1" hangingPunct="1"/>
            <a:r>
              <a:rPr lang="en-US" sz="2100" dirty="0" err="1" smtClean="0"/>
              <a:t>Parenterally</a:t>
            </a:r>
            <a:endParaRPr lang="en-US" sz="2100" dirty="0" smtClean="0"/>
          </a:p>
          <a:p>
            <a:pPr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  <a:p>
            <a:pPr lvl="1" eaLnBrk="1" hangingPunct="1">
              <a:lnSpc>
                <a:spcPct val="90000"/>
              </a:lnSpc>
            </a:pPr>
            <a:endParaRPr lang="en-US" sz="2400" dirty="0" smtClean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27000"/>
            <a:ext cx="8458200" cy="825500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rgbClr val="000000"/>
                </a:solidFill>
              </a:rPr>
              <a:t>Definitions: Virulence Factor</a:t>
            </a:r>
          </a:p>
        </p:txBody>
      </p:sp>
      <p:sp>
        <p:nvSpPr>
          <p:cNvPr id="329731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107504" y="1016000"/>
            <a:ext cx="5832648" cy="4114271"/>
          </a:xfrm>
        </p:spPr>
        <p:txBody>
          <a:bodyPr/>
          <a:lstStyle/>
          <a:p>
            <a:pPr eaLnBrk="1" hangingPunct="1"/>
            <a:r>
              <a:rPr lang="en-US" sz="2000" dirty="0" smtClean="0"/>
              <a:t>Something needed to damage host tissues…?</a:t>
            </a:r>
          </a:p>
          <a:p>
            <a:pPr lvl="1" eaLnBrk="1" hangingPunct="1"/>
            <a:r>
              <a:rPr lang="en-US" sz="2000" dirty="0" smtClean="0"/>
              <a:t>Or just </a:t>
            </a:r>
            <a:r>
              <a:rPr lang="en-US" sz="2000" dirty="0" err="1" smtClean="0"/>
              <a:t>colonise</a:t>
            </a:r>
            <a:r>
              <a:rPr lang="en-US" sz="2000" dirty="0" smtClean="0"/>
              <a:t> them</a:t>
            </a:r>
            <a:r>
              <a:rPr lang="mr-IN" sz="2000" dirty="0" smtClean="0"/>
              <a:t>…</a:t>
            </a:r>
            <a:r>
              <a:rPr lang="en-GB" sz="2000" dirty="0" smtClean="0"/>
              <a:t>?</a:t>
            </a:r>
            <a:endParaRPr lang="en-US" sz="2000" dirty="0" smtClean="0"/>
          </a:p>
          <a:p>
            <a:pPr eaLnBrk="1" hangingPunct="1"/>
            <a:r>
              <a:rPr lang="en-US" sz="2000" dirty="0" smtClean="0"/>
              <a:t>Falkow’s Molecular Koch’s postulates</a:t>
            </a:r>
          </a:p>
          <a:p>
            <a:pPr lvl="1" eaLnBrk="1" hangingPunct="1"/>
            <a:r>
              <a:rPr lang="en-US" sz="1600" dirty="0" smtClean="0"/>
              <a:t>A specific gene should be consistently associated with the virulence phenotype.</a:t>
            </a:r>
          </a:p>
          <a:p>
            <a:pPr lvl="1" eaLnBrk="1" hangingPunct="1"/>
            <a:r>
              <a:rPr lang="en-US" sz="1600" dirty="0" smtClean="0"/>
              <a:t>When the gene is inactivated, the bacterium should become </a:t>
            </a:r>
            <a:r>
              <a:rPr lang="en-US" sz="1600" dirty="0" err="1" smtClean="0"/>
              <a:t>avirulent</a:t>
            </a:r>
            <a:r>
              <a:rPr lang="en-US" sz="1600" dirty="0" smtClean="0"/>
              <a:t>.</a:t>
            </a:r>
          </a:p>
          <a:p>
            <a:pPr lvl="1" eaLnBrk="1" hangingPunct="1"/>
            <a:r>
              <a:rPr lang="en-US" sz="1600" dirty="0" smtClean="0"/>
              <a:t>If the wild type gene is reintroduced, the bacterium should regain virulence.</a:t>
            </a:r>
          </a:p>
          <a:p>
            <a:pPr lvl="1" eaLnBrk="1" hangingPunct="1"/>
            <a:r>
              <a:rPr lang="en-US" sz="1600" dirty="0" smtClean="0"/>
              <a:t>If genetic manipulation is not possible, then induction of antibodies specific for the gene product should neutralize pathogenicity.</a:t>
            </a:r>
          </a:p>
          <a:p>
            <a:pPr lvl="1" eaLnBrk="1" hangingPunct="1">
              <a:buFont typeface="Wingdings 3" charset="2"/>
              <a:buNone/>
            </a:pPr>
            <a:r>
              <a:rPr lang="en-US" sz="1800" dirty="0" smtClean="0"/>
              <a:t>[Falkow, 1988. Rev. Infect. Dis. Vol. 10, </a:t>
            </a:r>
            <a:r>
              <a:rPr lang="en-US" sz="1800" dirty="0" err="1" smtClean="0"/>
              <a:t>suppl</a:t>
            </a:r>
            <a:r>
              <a:rPr lang="en-US" sz="1800" dirty="0" smtClean="0"/>
              <a:t> 2:S274-276]</a:t>
            </a:r>
          </a:p>
          <a:p>
            <a:pPr lvl="2" eaLnBrk="1" hangingPunct="1"/>
            <a:endParaRPr lang="en-US" sz="1600" dirty="0" smtClean="0"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4"/>
          <a:stretch/>
        </p:blipFill>
        <p:spPr>
          <a:xfrm>
            <a:off x="6012160" y="1297327"/>
            <a:ext cx="2640324" cy="1778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505572"/>
            <a:ext cx="3028735" cy="15622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0000"/>
                </a:solidFill>
              </a:rPr>
              <a:t>Definitions: Virulence Factor</a:t>
            </a:r>
            <a:endParaRPr lang="en-US" smtClean="0"/>
          </a:p>
        </p:txBody>
      </p:sp>
      <p:sp>
        <p:nvSpPr>
          <p:cNvPr id="330755" name="Content Placeholder 8"/>
          <p:cNvSpPr>
            <a:spLocks noGrp="1"/>
          </p:cNvSpPr>
          <p:nvPr>
            <p:ph sz="quarter" idx="1"/>
          </p:nvPr>
        </p:nvSpPr>
        <p:spPr>
          <a:xfrm>
            <a:off x="304800" y="1016000"/>
            <a:ext cx="6067400" cy="4114271"/>
          </a:xfrm>
        </p:spPr>
        <p:txBody>
          <a:bodyPr/>
          <a:lstStyle/>
          <a:p>
            <a:pPr eaLnBrk="1" hangingPunct="1"/>
            <a:r>
              <a:rPr lang="en-US" sz="2400" dirty="0" smtClean="0"/>
              <a:t>In fact, </a:t>
            </a:r>
            <a:r>
              <a:rPr lang="en-US" sz="2400" i="1" dirty="0" smtClean="0"/>
              <a:t>virulence factor </a:t>
            </a:r>
            <a:r>
              <a:rPr lang="en-US" sz="2400" dirty="0" smtClean="0"/>
              <a:t>is a fuzzy over-hyped concept that often includes factors used in colonising the host </a:t>
            </a:r>
          </a:p>
          <a:p>
            <a:pPr lvl="1" eaLnBrk="1" hangingPunct="1"/>
            <a:r>
              <a:rPr lang="en-US" sz="2000" dirty="0" smtClean="0"/>
              <a:t>Compare with the question “what is a weapon?”</a:t>
            </a:r>
          </a:p>
          <a:p>
            <a:pPr eaLnBrk="1" hangingPunct="1"/>
            <a:r>
              <a:rPr lang="en-US" sz="2400" dirty="0" smtClean="0"/>
              <a:t>One response to the question “what is a virulence factor?” is “why do you want to know?”</a:t>
            </a:r>
          </a:p>
          <a:p>
            <a:pPr lvl="1" eaLnBrk="1" hangingPunct="1"/>
            <a:r>
              <a:rPr lang="en-US" sz="2000" dirty="0" smtClean="0"/>
              <a:t>Vaccine or drug development?</a:t>
            </a:r>
          </a:p>
          <a:p>
            <a:pPr lvl="1" eaLnBrk="1" hangingPunct="1"/>
            <a:r>
              <a:rPr lang="en-US" sz="2000" dirty="0" smtClean="0"/>
              <a:t>Novel diagnostics</a:t>
            </a:r>
          </a:p>
          <a:p>
            <a:pPr lvl="1" eaLnBrk="1" hangingPunct="1"/>
            <a:r>
              <a:rPr lang="en-US" sz="2000" dirty="0" smtClean="0"/>
              <a:t>Evolutionary perspective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  <a:p>
            <a:pPr eaLnBrk="1" hangingPunct="1"/>
            <a:endParaRPr lang="en-US" sz="2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724128" y="3637587"/>
            <a:ext cx="331649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000000"/>
                </a:solidFill>
                <a:latin typeface="+mn-lt"/>
              </a:rPr>
              <a:t>Is cryptography a weapon?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9993" y="4537687"/>
            <a:ext cx="418347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000000"/>
                </a:solidFill>
                <a:latin typeface="+mn-lt"/>
              </a:rPr>
              <a:t>Is the ribosome a virulence factor?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997293"/>
            <a:ext cx="2605364" cy="24974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Bacterial Virulence </a:t>
            </a:r>
            <a:br>
              <a:rPr lang="en-US" dirty="0" smtClean="0"/>
            </a:br>
            <a:r>
              <a:rPr lang="en-US" sz="2800" i="1" dirty="0" smtClean="0"/>
              <a:t>A simplistic view</a:t>
            </a:r>
          </a:p>
        </p:txBody>
      </p:sp>
      <p:sp>
        <p:nvSpPr>
          <p:cNvPr id="331779" name="Rectangle 1"/>
          <p:cNvSpPr>
            <a:spLocks noGrp="1" noChangeArrowheads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/>
            <a:r>
              <a:rPr lang="en-US" dirty="0" smtClean="0"/>
              <a:t>Infection is a war of bacteria against the host</a:t>
            </a:r>
          </a:p>
          <a:p>
            <a:pPr eaLnBrk="1" hangingPunct="1"/>
            <a:r>
              <a:rPr lang="en-US" dirty="0" smtClean="0"/>
              <a:t>Some bacterial </a:t>
            </a:r>
            <a:r>
              <a:rPr lang="en-US" dirty="0" err="1" smtClean="0"/>
              <a:t>exotoxins</a:t>
            </a:r>
            <a:r>
              <a:rPr lang="en-US" dirty="0" smtClean="0"/>
              <a:t> can elicit the features of a bacterial infection when injected as pure proteins, e.g. </a:t>
            </a:r>
          </a:p>
          <a:p>
            <a:pPr lvl="1" eaLnBrk="1" hangingPunct="1"/>
            <a:r>
              <a:rPr lang="en-US" dirty="0" smtClean="0"/>
              <a:t>tetanus toxin, </a:t>
            </a:r>
            <a:r>
              <a:rPr lang="en-US" dirty="0" err="1" smtClean="0"/>
              <a:t>botulinum</a:t>
            </a:r>
            <a:r>
              <a:rPr lang="en-US" dirty="0" smtClean="0"/>
              <a:t> toxin, diphtheria toxin, anthrax toxin</a:t>
            </a:r>
          </a:p>
          <a:p>
            <a:pPr eaLnBrk="1" hangingPunct="1"/>
            <a:r>
              <a:rPr lang="en-US" dirty="0" smtClean="0"/>
              <a:t>Vaccination with </a:t>
            </a:r>
            <a:r>
              <a:rPr lang="en-US" dirty="0" err="1" smtClean="0"/>
              <a:t>toxoids</a:t>
            </a:r>
            <a:r>
              <a:rPr lang="en-US" dirty="0" smtClean="0"/>
              <a:t> led to a spectacular decline in the incidence of many bacterial infections.</a:t>
            </a:r>
          </a:p>
          <a:p>
            <a:pPr eaLnBrk="1" hangingPunct="1"/>
            <a:r>
              <a:rPr lang="en-US" dirty="0" smtClean="0"/>
              <a:t>Leading to the simplistic idea that all bacteria need to cause disease is a single toxin.</a:t>
            </a:r>
          </a:p>
          <a:p>
            <a:pPr lvl="1" eaLnBrk="1" hangingPunct="1"/>
            <a:r>
              <a:rPr lang="en-US" dirty="0" smtClean="0"/>
              <a:t>Analogous to lobbing a grenade at the host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2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43000"/>
            <a:ext cx="7366000" cy="302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838200" y="4318000"/>
            <a:ext cx="74676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1"/>
                </a:solidFill>
                <a:latin typeface="+mn-lt"/>
              </a:rPr>
              <a:t>Diphtheria cases and deaths in England and Wales fell dramatically after introduction of </a:t>
            </a:r>
            <a:r>
              <a:rPr lang="en-US" dirty="0" err="1">
                <a:solidFill>
                  <a:schemeClr val="tx1"/>
                </a:solidFill>
                <a:latin typeface="+mn-lt"/>
              </a:rPr>
              <a:t>toxoid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 vaccine</a:t>
            </a:r>
          </a:p>
        </p:txBody>
      </p:sp>
      <p:sp>
        <p:nvSpPr>
          <p:cNvPr id="33280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power of the simplistic view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lank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Blan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_Title - Top copy 1">
  <a:themeElements>
    <a:clrScheme name="">
      <a:dk1>
        <a:srgbClr val="000000"/>
      </a:dk1>
      <a:lt1>
        <a:srgbClr val="FFFE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copy 1">
      <a:majorFont>
        <a:latin typeface="Century Gothic"/>
        <a:ea typeface="ヒラギノ明朝 ProN W3"/>
        <a:cs typeface="ヒラギノ明朝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- Top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2_Title &amp; Bullets copy 1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 1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_Title &amp; Bullets copy 2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 2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copy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itle &amp; Bullets 2 columns copy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2 columns copy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2 column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itle &amp; Bullets copy 3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 3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copy 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Title &amp; Bullets copy 4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 4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copy 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Title &amp; Bullets copy 5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 5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copy 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Title &amp; Bullets copy 6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 6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copy 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Blank copy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copy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Blank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Title - Top copy 2">
  <a:themeElements>
    <a:clrScheme name="">
      <a:dk1>
        <a:srgbClr val="000000"/>
      </a:dk1>
      <a:lt1>
        <a:srgbClr val="FFFE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copy 2">
      <a:majorFont>
        <a:latin typeface="Century Gothic"/>
        <a:ea typeface="ヒラギノ明朝 ProN W3"/>
        <a:cs typeface="ヒラギノ明朝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- Top copy 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 - Left">
  <a:themeElements>
    <a:clrScheme name="">
      <a:dk1>
        <a:srgbClr val="000000"/>
      </a:dk1>
      <a:lt1>
        <a:srgbClr val="FFFE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_Title &amp; Bullets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9E6E7"/>
      </a:accent1>
      <a:accent2>
        <a:srgbClr val="333399"/>
      </a:accent2>
      <a:accent3>
        <a:srgbClr val="FFFEFF"/>
      </a:accent3>
      <a:accent4>
        <a:srgbClr val="000000"/>
      </a:accent4>
      <a:accent5>
        <a:srgbClr val="D9F0F1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Times"/>
        <a:ea typeface="ヒラギノ明朝 ProN W3"/>
        <a:cs typeface="ヒラギノ明朝 ProN W3"/>
      </a:majorFont>
      <a:minorFont>
        <a:latin typeface="Times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_Title &amp; Bullets copy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9E6E7"/>
      </a:accent1>
      <a:accent2>
        <a:srgbClr val="333399"/>
      </a:accent2>
      <a:accent3>
        <a:srgbClr val="FFFEFF"/>
      </a:accent3>
      <a:accent4>
        <a:srgbClr val="000000"/>
      </a:accent4>
      <a:accent5>
        <a:srgbClr val="D9F0F1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">
      <a:majorFont>
        <a:latin typeface="Times"/>
        <a:ea typeface="ヒラギノ明朝 ProN W3"/>
        <a:cs typeface="ヒラギノ明朝 ProN W3"/>
      </a:majorFont>
      <a:minorFont>
        <a:latin typeface="Times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Photo - Vertical">
  <a:themeElements>
    <a:clrScheme name="">
      <a:dk1>
        <a:srgbClr val="000000"/>
      </a:dk1>
      <a:lt1>
        <a:srgbClr val="EAEAEA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3F3F3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Photo - Vertical Reflection">
  <a:themeElements>
    <a:clrScheme name="">
      <a:dk1>
        <a:srgbClr val="000000"/>
      </a:dk1>
      <a:lt1>
        <a:srgbClr val="FFFE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Reflection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Photo - Vertical Reflec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Title - Center">
  <a:themeElements>
    <a:clrScheme name="">
      <a:dk1>
        <a:srgbClr val="000000"/>
      </a:dk1>
      <a:lt1>
        <a:srgbClr val="FFFE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Century Gothic"/>
        <a:ea typeface="ヒラギノ明朝 ProN W3"/>
        <a:cs typeface="ヒラギノ明朝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genomics">
  <a:themeElements>
    <a:clrScheme name="">
      <a:dk1>
        <a:srgbClr val="808080"/>
      </a:dk1>
      <a:lt1>
        <a:srgbClr val="FFFEFF"/>
      </a:lt1>
      <a:dk2>
        <a:srgbClr val="000000"/>
      </a:dk2>
      <a:lt2>
        <a:srgbClr val="000000"/>
      </a:lt2>
      <a:accent1>
        <a:srgbClr val="FFA540"/>
      </a:accent1>
      <a:accent2>
        <a:srgbClr val="333399"/>
      </a:accent2>
      <a:accent3>
        <a:srgbClr val="AAAAAA"/>
      </a:accent3>
      <a:accent4>
        <a:srgbClr val="DAD9DA"/>
      </a:accent4>
      <a:accent5>
        <a:srgbClr val="FFCFAF"/>
      </a:accent5>
      <a:accent6>
        <a:srgbClr val="2D2D8A"/>
      </a:accent6>
      <a:hlink>
        <a:srgbClr val="009999"/>
      </a:hlink>
      <a:folHlink>
        <a:srgbClr val="99CC00"/>
      </a:folHlink>
    </a:clrScheme>
    <a:fontScheme name="genomics">
      <a:majorFont>
        <a:latin typeface="Comic Sans MS"/>
        <a:ea typeface="ヒラギノ明朝 ProN W3"/>
        <a:cs typeface="ヒラギノ明朝 ProN W3"/>
      </a:majorFont>
      <a:minorFont>
        <a:latin typeface="Comic Sans MS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genomic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Origi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 &amp; Bullets - Left copy">
  <a:themeElements>
    <a:clrScheme name="">
      <a:dk1>
        <a:srgbClr val="000000"/>
      </a:dk1>
      <a:lt1>
        <a:srgbClr val="FFFE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 copy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- Left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genomics - No Graphics">
  <a:themeElements>
    <a:clrScheme name="">
      <a:dk1>
        <a:srgbClr val="808080"/>
      </a:dk1>
      <a:lt1>
        <a:srgbClr val="FFFEFF"/>
      </a:lt1>
      <a:dk2>
        <a:srgbClr val="000000"/>
      </a:dk2>
      <a:lt2>
        <a:srgbClr val="000000"/>
      </a:lt2>
      <a:accent1>
        <a:srgbClr val="FFA540"/>
      </a:accent1>
      <a:accent2>
        <a:srgbClr val="333399"/>
      </a:accent2>
      <a:accent3>
        <a:srgbClr val="AAAAAA"/>
      </a:accent3>
      <a:accent4>
        <a:srgbClr val="DAD9DA"/>
      </a:accent4>
      <a:accent5>
        <a:srgbClr val="FFCFAF"/>
      </a:accent5>
      <a:accent6>
        <a:srgbClr val="2D2D8A"/>
      </a:accent6>
      <a:hlink>
        <a:srgbClr val="009999"/>
      </a:hlink>
      <a:folHlink>
        <a:srgbClr val="99CC00"/>
      </a:folHlink>
    </a:clrScheme>
    <a:fontScheme name="genomics - No Graphics">
      <a:majorFont>
        <a:latin typeface="Comic Sans MS"/>
        <a:ea typeface="ヒラギノ明朝 ProN W3"/>
        <a:cs typeface="ヒラギノ明朝 ProN W3"/>
      </a:majorFont>
      <a:minorFont>
        <a:latin typeface="Comic Sans MS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genomics - No Graphic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Bullets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"/>
        <a:ea typeface="ヒラギノ角ゴ ProN W3"/>
        <a:cs typeface="ヒラギノ角ゴ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Title &amp; Bullets - Right">
  <a:themeElements>
    <a:clrScheme name="">
      <a:dk1>
        <a:srgbClr val="000000"/>
      </a:dk1>
      <a:lt1>
        <a:srgbClr val="FFFE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Title, Bullets &amp; Photo">
  <a:themeElements>
    <a:clrScheme name="">
      <a:dk1>
        <a:srgbClr val="000000"/>
      </a:dk1>
      <a:lt1>
        <a:srgbClr val="EAEAEA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3F3F3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, Bullets &amp; Photo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, Bullets &amp;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itle &amp; Bullets copy">
  <a:themeElements>
    <a:clrScheme name="">
      <a:dk1>
        <a:srgbClr val="000000"/>
      </a:dk1>
      <a:lt1>
        <a:srgbClr val="FFFE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copy">
      <a:majorFont>
        <a:latin typeface="Century Gothic"/>
        <a:ea typeface="ヒラギノ明朝 ProN W3"/>
        <a:cs typeface="ヒラギノ明朝 ProN W3"/>
      </a:majorFont>
      <a:minorFont>
        <a:latin typeface="Century Goth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&amp; Bullets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Title - Top copy">
  <a:themeElements>
    <a:clrScheme name="">
      <a:dk1>
        <a:srgbClr val="000000"/>
      </a:dk1>
      <a:lt1>
        <a:srgbClr val="FFFE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FFFE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copy">
      <a:majorFont>
        <a:latin typeface="Century Gothic"/>
        <a:ea typeface="ヒラギノ明朝 ProN W3"/>
        <a:cs typeface="ヒラギノ明朝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A540"/>
        </a:solidFill>
        <a:ln w="12700" cap="flat" cmpd="sng" algn="ctr">
          <a:solidFill>
            <a:srgbClr val="FFFEFF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FFFEFF"/>
            </a:solidFill>
            <a:effectLst/>
            <a:latin typeface="Times" charset="0"/>
            <a:ea typeface="ヒラギノ明朝 ProN W3" charset="-128"/>
            <a:cs typeface="ヒラギノ明朝 ProN W3" charset="-128"/>
            <a:sym typeface="Times" charset="0"/>
          </a:defRPr>
        </a:defPPr>
      </a:lstStyle>
    </a:lnDef>
  </a:objectDefaults>
  <a:extraClrSchemeLst>
    <a:extraClrScheme>
      <a:clrScheme name="Title - Top cop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ppt/theme/themeOverride2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11410</TotalTime>
  <Pages>0</Pages>
  <Words>2613</Words>
  <Characters>0</Characters>
  <Application>Microsoft Macintosh PowerPoint</Application>
  <PresentationFormat>On-screen Show (16:10)</PresentationFormat>
  <Lines>0</Lines>
  <Paragraphs>376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26</vt:i4>
      </vt:variant>
      <vt:variant>
        <vt:lpstr>Slide Titles</vt:lpstr>
      </vt:variant>
      <vt:variant>
        <vt:i4>47</vt:i4>
      </vt:variant>
    </vt:vector>
  </HeadingPairs>
  <TitlesOfParts>
    <vt:vector size="73" baseType="lpstr">
      <vt:lpstr>Blank</vt:lpstr>
      <vt:lpstr>Title &amp; Bullets - Left</vt:lpstr>
      <vt:lpstr>Title &amp; Bullets - Left copy</vt:lpstr>
      <vt:lpstr>genomics - No Graphics</vt:lpstr>
      <vt:lpstr>Bullets</vt:lpstr>
      <vt:lpstr>Title &amp; Bullets - Right</vt:lpstr>
      <vt:lpstr>Title, Bullets &amp; Photo</vt:lpstr>
      <vt:lpstr>Title &amp; Bullets copy</vt:lpstr>
      <vt:lpstr>1_Title - Top copy</vt:lpstr>
      <vt:lpstr>1_Title - Top copy 1</vt:lpstr>
      <vt:lpstr>2_Title &amp; Bullets copy 1</vt:lpstr>
      <vt:lpstr>1_Title &amp; Bullets copy 2</vt:lpstr>
      <vt:lpstr>Title &amp; Bullets 2 columns copy</vt:lpstr>
      <vt:lpstr>Title &amp; Bullets copy 3</vt:lpstr>
      <vt:lpstr>Title &amp; Bullets copy 4</vt:lpstr>
      <vt:lpstr>Title &amp; Bullets copy 5</vt:lpstr>
      <vt:lpstr>1_Title &amp; Bullets copy 6</vt:lpstr>
      <vt:lpstr>Blank copy</vt:lpstr>
      <vt:lpstr>Title - Top copy 2</vt:lpstr>
      <vt:lpstr>1_Title &amp; Bullets</vt:lpstr>
      <vt:lpstr>1_Title &amp; Bullets copy</vt:lpstr>
      <vt:lpstr>Photo - Vertical</vt:lpstr>
      <vt:lpstr>Photo - Vertical Reflection</vt:lpstr>
      <vt:lpstr>Title - Center</vt:lpstr>
      <vt:lpstr>genomics</vt:lpstr>
      <vt:lpstr>Origin</vt:lpstr>
      <vt:lpstr>Pathogen Biology</vt:lpstr>
      <vt:lpstr>Learning Objectives</vt:lpstr>
      <vt:lpstr>Definitions</vt:lpstr>
      <vt:lpstr>Definitions</vt:lpstr>
      <vt:lpstr>Definitions</vt:lpstr>
      <vt:lpstr>Definitions: Virulence Factor</vt:lpstr>
      <vt:lpstr>Definitions: Virulence Factor</vt:lpstr>
      <vt:lpstr>Bacterial Virulence  A simplistic view</vt:lpstr>
      <vt:lpstr>The power of the simplistic view</vt:lpstr>
      <vt:lpstr>Bacterial Virulence  A more sophisticated view</vt:lpstr>
      <vt:lpstr>Steps in successful infection</vt:lpstr>
      <vt:lpstr>Bacterial Sex  drives the evolution of virulence</vt:lpstr>
      <vt:lpstr>Bacterial Sex  acquiring virulence genes</vt:lpstr>
      <vt:lpstr>Bacterial Sex  Mobile genetic elements</vt:lpstr>
      <vt:lpstr>PowerPoint Presentation</vt:lpstr>
      <vt:lpstr>Bacterial Sex  Pathogenicity Islands</vt:lpstr>
      <vt:lpstr>Bacterial Sex  Pathogenicity Islands: Defining Features </vt:lpstr>
      <vt:lpstr>PowerPoint Presentation</vt:lpstr>
      <vt:lpstr>Sense environment</vt:lpstr>
      <vt:lpstr>Switch virulence factors on and off</vt:lpstr>
      <vt:lpstr>Switch virulence factors on and off A multi-layered hierarchy</vt:lpstr>
      <vt:lpstr>The ToxR regulon in Vibrio cholerae</vt:lpstr>
      <vt:lpstr>Swim</vt:lpstr>
      <vt:lpstr>Stick</vt:lpstr>
      <vt:lpstr>Scavenge nutrients</vt:lpstr>
      <vt:lpstr>Survive Stress</vt:lpstr>
      <vt:lpstr>Stealth avoid host defences</vt:lpstr>
      <vt:lpstr>Stealth: avoid host defences</vt:lpstr>
      <vt:lpstr>Phase variation in Campylobacter jejuni</vt:lpstr>
      <vt:lpstr>Strike-back: Damage host tissues</vt:lpstr>
      <vt:lpstr>Endotoxin of Gram-negatives</vt:lpstr>
      <vt:lpstr>Strike-back Endotoxin  </vt:lpstr>
      <vt:lpstr>Strike-back Exotoxins</vt:lpstr>
      <vt:lpstr>Exoenzymes</vt:lpstr>
      <vt:lpstr>Pore-forming Toxins</vt:lpstr>
      <vt:lpstr>Zinc metalloendoproteases</vt:lpstr>
      <vt:lpstr>Toxins active inside cells</vt:lpstr>
      <vt:lpstr>AB5 Toxins</vt:lpstr>
      <vt:lpstr>Pyrogenic Exotoxins</vt:lpstr>
      <vt:lpstr>Secrete and Subvert</vt:lpstr>
      <vt:lpstr>Survive within cells</vt:lpstr>
      <vt:lpstr>Spread </vt:lpstr>
      <vt:lpstr>Scatter </vt:lpstr>
      <vt:lpstr>Scatter </vt:lpstr>
      <vt:lpstr>Steps in successful infection</vt:lpstr>
      <vt:lpstr>PowerPoint Presentation</vt:lpstr>
      <vt:lpstr>Further reading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Pathogen Biology</dc:title>
  <dc:subject/>
  <dc:creator>Mark Pallen</dc:creator>
  <cp:keywords/>
  <dc:description/>
  <cp:lastModifiedBy>Mark Pallen</cp:lastModifiedBy>
  <cp:revision>47</cp:revision>
  <cp:lastPrinted>2012-01-09T16:12:36Z</cp:lastPrinted>
  <dcterms:created xsi:type="dcterms:W3CDTF">2012-01-09T16:08:07Z</dcterms:created>
  <dcterms:modified xsi:type="dcterms:W3CDTF">2022-10-26T08:47:42Z</dcterms:modified>
  <cp:category/>
</cp:coreProperties>
</file>